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294" r:id="rId5"/>
    <p:sldId id="296"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81" d="100"/>
          <a:sy n="81"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D369-8D14-4152-B047-CA013BEBA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EF5E92D-3FC1-476F-BAE2-1E33A875E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6D7EEB4-F652-42A1-A2B3-D9BC83965955}"/>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7EF34114-FE02-44F4-A252-8E5B887DC1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CFDEAD-DB6F-46AB-ABD1-66E5C5738C62}"/>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29311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A517-B79B-4B8A-A7A3-F7E21F2CD4B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D36F535-63D7-4B14-879C-7BF9C0626B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25C3ED-27FB-45E7-BCDC-230E58016CA0}"/>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31D70E7F-9A98-4F80-885A-7AE3B00FB1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6A17B7-EA26-4B96-8474-ED91A15EDA78}"/>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168021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827CC-5C98-42D1-82C9-3FD9440E35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93726D-4FE1-49E7-BA58-6BFB854447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5F28F3-B756-4F27-A15A-0385A31CC1B6}"/>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19004E22-9963-4DF6-9487-51A8FEC0A3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290483-87B4-490F-B8B5-E28E43871261}"/>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13449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DF6B-90A0-42C7-AEE7-367429E1F9E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39EC85-B128-4E6D-8DD3-E66D517B9C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7A14CA-350E-49D0-B4E6-C6DD396FC949}"/>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CF06A635-7251-4BA9-9DBC-F1AFAC61C7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BEA0AA-B8E9-4EB2-A236-E38C24BC14C6}"/>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419293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1028-15DE-46CC-B74F-A2AFEEE2F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A74597D-A680-48B8-AE75-87FFF9096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896635-4992-43A2-85A1-5810AAA084B0}"/>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9D8FF7E9-383A-4205-AA13-5003FE03A9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4D0884-5FF4-4592-AA91-69A2F7AAD2AB}"/>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305569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0D84-F50A-4470-8BDD-D047DF1CB35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C7084F-A466-4F1D-9991-FCCAAD57DD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D0E83E9-AB42-4A77-B795-F30282823D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BEC1BE-590B-45C4-B2FF-027E4D2D955B}"/>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6" name="Footer Placeholder 5">
            <a:extLst>
              <a:ext uri="{FF2B5EF4-FFF2-40B4-BE49-F238E27FC236}">
                <a16:creationId xmlns:a16="http://schemas.microsoft.com/office/drawing/2014/main" id="{05E69374-DD48-4753-AA46-4D3B6D818A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853F5FE-8C5F-48B5-9FD0-BEF7712A1011}"/>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224886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418-80E2-4E49-BD41-3C8666E5BFC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F374C5-BA72-4992-99E7-0D481AFAD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04F16B-9F57-4F72-8621-1A7F04922B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75FABEA-E038-45AD-8135-47C8D872A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527AB5-E54E-4370-A3CB-71C9384D67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7E3590D-1E90-4BAB-B4D1-EA2B60E2BB87}"/>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8" name="Footer Placeholder 7">
            <a:extLst>
              <a:ext uri="{FF2B5EF4-FFF2-40B4-BE49-F238E27FC236}">
                <a16:creationId xmlns:a16="http://schemas.microsoft.com/office/drawing/2014/main" id="{440B3754-CD9F-44EB-8670-E951973E6B5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5271495-4FCE-4338-BF5C-5C67F7259205}"/>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269299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B71B-D5D2-43A8-8F9C-382240C2D7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C91E521-FB4E-4B75-8603-4BDD88353246}"/>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4" name="Footer Placeholder 3">
            <a:extLst>
              <a:ext uri="{FF2B5EF4-FFF2-40B4-BE49-F238E27FC236}">
                <a16:creationId xmlns:a16="http://schemas.microsoft.com/office/drawing/2014/main" id="{DBBE0D7F-2CEB-49D2-A2D1-F177B65A410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D12A265-F701-4A0B-BAA1-5F62E3A0D5C4}"/>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6108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5CEE3-E7F2-48F7-8062-FB1695DEE605}"/>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3" name="Footer Placeholder 2">
            <a:extLst>
              <a:ext uri="{FF2B5EF4-FFF2-40B4-BE49-F238E27FC236}">
                <a16:creationId xmlns:a16="http://schemas.microsoft.com/office/drawing/2014/main" id="{1FFE5B11-14F6-4ABD-A761-CD01B640E23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A5905AC-8C94-4E67-BF4D-B838B980132E}"/>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33899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F135-EEBE-4DD4-BDD7-DB0579E82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4FD198-AA01-4C61-BCD7-C99A169C9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E5CDE97-138B-47AC-823E-ED47C9CE8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178E2-360C-48DD-948B-26EE4DD98209}"/>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6" name="Footer Placeholder 5">
            <a:extLst>
              <a:ext uri="{FF2B5EF4-FFF2-40B4-BE49-F238E27FC236}">
                <a16:creationId xmlns:a16="http://schemas.microsoft.com/office/drawing/2014/main" id="{04C829C8-BDB8-4EC4-8427-E0105DA9C4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041CC3-9E96-4649-82EC-F0B7FB77BCB0}"/>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96761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BB55-712E-410A-9739-4E97A6902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1F40125-DB4D-4B81-8FA6-DF19F97DF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8E7234C-53A5-4962-9D66-957802ED2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876C44-1A48-4569-B7CE-0FF836489888}"/>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6" name="Footer Placeholder 5">
            <a:extLst>
              <a:ext uri="{FF2B5EF4-FFF2-40B4-BE49-F238E27FC236}">
                <a16:creationId xmlns:a16="http://schemas.microsoft.com/office/drawing/2014/main" id="{D46AC6BA-79F5-473D-AF63-D325CDFDB4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648B3EF-6EC0-460D-A44A-A0E69A650509}"/>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167553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69B7A-F455-4258-A203-842473119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FC5E10-4A75-4539-8C2F-E23F6921F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7501F9-172B-4A18-8AEA-99A69D780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43841A00-D46C-4D74-B02C-D0DF8E59F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7F10C37-F05F-4117-9C54-442702754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4E1D4-6D5C-436F-9BCE-95F583670314}" type="slidenum">
              <a:rPr lang="en-CA" smtClean="0"/>
              <a:t>‹#›</a:t>
            </a:fld>
            <a:endParaRPr lang="en-CA"/>
          </a:p>
        </p:txBody>
      </p:sp>
    </p:spTree>
    <p:extLst>
      <p:ext uri="{BB962C8B-B14F-4D97-AF65-F5344CB8AC3E}">
        <p14:creationId xmlns:p14="http://schemas.microsoft.com/office/powerpoint/2010/main" val="16682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682A-5E28-494A-BA2D-3F23E34C3739}"/>
              </a:ext>
            </a:extLst>
          </p:cNvPr>
          <p:cNvSpPr>
            <a:spLocks noGrp="1"/>
          </p:cNvSpPr>
          <p:nvPr>
            <p:ph type="ctrTitle"/>
          </p:nvPr>
        </p:nvSpPr>
        <p:spPr>
          <a:xfrm>
            <a:off x="1524000" y="-1193800"/>
            <a:ext cx="9144000" cy="2387600"/>
          </a:xfrm>
        </p:spPr>
        <p:txBody>
          <a:bodyPr/>
          <a:lstStyle/>
          <a:p>
            <a:r>
              <a:rPr lang="en-CA" dirty="0"/>
              <a:t>Hot Spots</a:t>
            </a:r>
          </a:p>
        </p:txBody>
      </p:sp>
      <p:sp>
        <p:nvSpPr>
          <p:cNvPr id="3" name="Subtitle 2">
            <a:extLst>
              <a:ext uri="{FF2B5EF4-FFF2-40B4-BE49-F238E27FC236}">
                <a16:creationId xmlns:a16="http://schemas.microsoft.com/office/drawing/2014/main" id="{05BC41BB-3850-45B3-9789-EFAE05BBFB90}"/>
              </a:ext>
            </a:extLst>
          </p:cNvPr>
          <p:cNvSpPr>
            <a:spLocks noGrp="1"/>
          </p:cNvSpPr>
          <p:nvPr>
            <p:ph type="subTitle" idx="1"/>
          </p:nvPr>
        </p:nvSpPr>
        <p:spPr/>
        <p:txBody>
          <a:bodyPr/>
          <a:lstStyle/>
          <a:p>
            <a:endParaRPr lang="en-CA" dirty="0"/>
          </a:p>
        </p:txBody>
      </p:sp>
      <p:pic>
        <p:nvPicPr>
          <p:cNvPr id="5" name="Picture 4">
            <a:extLst>
              <a:ext uri="{FF2B5EF4-FFF2-40B4-BE49-F238E27FC236}">
                <a16:creationId xmlns:a16="http://schemas.microsoft.com/office/drawing/2014/main" id="{6301AD55-8426-4ED4-AFBF-894AD46CD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502" y="1345992"/>
            <a:ext cx="4977763" cy="5398886"/>
          </a:xfrm>
          <a:prstGeom prst="rect">
            <a:avLst/>
          </a:prstGeom>
        </p:spPr>
      </p:pic>
    </p:spTree>
    <p:extLst>
      <p:ext uri="{BB962C8B-B14F-4D97-AF65-F5344CB8AC3E}">
        <p14:creationId xmlns:p14="http://schemas.microsoft.com/office/powerpoint/2010/main" val="361250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Hot spots</a:t>
            </a:r>
          </a:p>
        </p:txBody>
      </p:sp>
      <p:sp>
        <p:nvSpPr>
          <p:cNvPr id="3" name="Content Placeholder 2"/>
          <p:cNvSpPr>
            <a:spLocks noGrp="1"/>
          </p:cNvSpPr>
          <p:nvPr>
            <p:ph idx="1"/>
          </p:nvPr>
        </p:nvSpPr>
        <p:spPr/>
        <p:txBody>
          <a:bodyPr>
            <a:normAutofit/>
          </a:bodyPr>
          <a:lstStyle/>
          <a:p>
            <a:pPr marL="0" indent="0">
              <a:buNone/>
            </a:pP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015" y="2116490"/>
            <a:ext cx="5584605" cy="3769608"/>
          </a:xfrm>
          <a:prstGeom prst="rect">
            <a:avLst/>
          </a:prstGeom>
        </p:spPr>
      </p:pic>
    </p:spTree>
    <p:extLst>
      <p:ext uri="{BB962C8B-B14F-4D97-AF65-F5344CB8AC3E}">
        <p14:creationId xmlns:p14="http://schemas.microsoft.com/office/powerpoint/2010/main" val="417718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931"/>
            <a:ext cx="10515600" cy="809469"/>
          </a:xfrm>
        </p:spPr>
        <p:txBody>
          <a:bodyPr/>
          <a:lstStyle/>
          <a:p>
            <a:pPr algn="ctr"/>
            <a:r>
              <a:rPr lang="en-US" b="1" dirty="0"/>
              <a:t>Hot spot policing</a:t>
            </a:r>
          </a:p>
        </p:txBody>
      </p:sp>
      <p:sp>
        <p:nvSpPr>
          <p:cNvPr id="3" name="Content Placeholder 2"/>
          <p:cNvSpPr>
            <a:spLocks noGrp="1"/>
          </p:cNvSpPr>
          <p:nvPr>
            <p:ph idx="1"/>
          </p:nvPr>
        </p:nvSpPr>
        <p:spPr>
          <a:xfrm>
            <a:off x="838200" y="1106097"/>
            <a:ext cx="10515600" cy="4351338"/>
          </a:xfrm>
        </p:spPr>
        <p:txBody>
          <a:bodyPr/>
          <a:lstStyle/>
          <a:p>
            <a:r>
              <a:rPr lang="en-US" dirty="0"/>
              <a:t>a method of police patrol that focuses on small geographical areas where crime is concentrated; </a:t>
            </a:r>
          </a:p>
          <a:p>
            <a:r>
              <a:rPr lang="en-US" dirty="0"/>
              <a:t>Crime data is fed into geographically mapping systems that show how the volume of crime is distributed within and across </a:t>
            </a:r>
            <a:r>
              <a:rPr lang="en-US" dirty="0" err="1"/>
              <a:t>neighbourhoods</a:t>
            </a:r>
            <a:r>
              <a:rPr lang="en-US" dirty="0"/>
              <a:t>;</a:t>
            </a:r>
          </a:p>
          <a:p>
            <a:r>
              <a:rPr lang="en-US" dirty="0"/>
              <a:t>this is one of the best tested of theories in policing and community safety and is therefore frequently cited as an example of a theory with a strong evidence base.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345" y="3788655"/>
            <a:ext cx="5486400" cy="3337560"/>
          </a:xfrm>
          <a:prstGeom prst="rect">
            <a:avLst/>
          </a:prstGeom>
        </p:spPr>
      </p:pic>
    </p:spTree>
    <p:extLst>
      <p:ext uri="{BB962C8B-B14F-4D97-AF65-F5344CB8AC3E}">
        <p14:creationId xmlns:p14="http://schemas.microsoft.com/office/powerpoint/2010/main" val="335898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Crime analysis</a:t>
            </a:r>
            <a:r>
              <a:rPr lang="en-US" dirty="0"/>
              <a:t> </a:t>
            </a:r>
            <a:r>
              <a:rPr lang="en-US" b="1" dirty="0"/>
              <a:t>and proactive </a:t>
            </a:r>
            <a:br>
              <a:rPr lang="en-US" b="1" dirty="0"/>
            </a:br>
            <a:r>
              <a:rPr lang="en-US" b="1" dirty="0"/>
              <a:t>policing with burglaries</a:t>
            </a:r>
            <a:br>
              <a:rPr lang="en-US" b="1" dirty="0"/>
            </a:br>
            <a:endParaRPr lang="en-US" dirty="0"/>
          </a:p>
        </p:txBody>
      </p:sp>
      <p:sp>
        <p:nvSpPr>
          <p:cNvPr id="3" name="Content Placeholder 2"/>
          <p:cNvSpPr>
            <a:spLocks noGrp="1"/>
          </p:cNvSpPr>
          <p:nvPr>
            <p:ph idx="1"/>
          </p:nvPr>
        </p:nvSpPr>
        <p:spPr>
          <a:xfrm>
            <a:off x="838200" y="1690687"/>
            <a:ext cx="10515600" cy="4486275"/>
          </a:xfrm>
        </p:spPr>
        <p:txBody>
          <a:bodyPr>
            <a:normAutofit/>
          </a:bodyPr>
          <a:lstStyle/>
          <a:p>
            <a:pPr>
              <a:lnSpc>
                <a:spcPct val="100000"/>
              </a:lnSpc>
              <a:spcBef>
                <a:spcPts val="0"/>
              </a:spcBef>
            </a:pPr>
            <a:endParaRPr lang="en-US" dirty="0"/>
          </a:p>
          <a:p>
            <a:pPr>
              <a:lnSpc>
                <a:spcPct val="150000"/>
              </a:lnSpc>
              <a:spcBef>
                <a:spcPts val="0"/>
              </a:spcBef>
            </a:pPr>
            <a:r>
              <a:rPr lang="en-US" dirty="0"/>
              <a:t> since burglars often return to re-victimize particular places and neighbourhoods, creating area ‘hot spots’ and ‘hot zones’, police agencies can effectively identify at-risk areas and target them through increased presence, thereby increasing the chances of catching perpetrators and/or decreasing the risk of further criminal events. </a:t>
            </a:r>
          </a:p>
          <a:p>
            <a:pPr>
              <a:lnSpc>
                <a:spcPct val="100000"/>
              </a:lnSpc>
              <a:spcBef>
                <a:spcPts val="0"/>
              </a:spcBef>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394" y="58465"/>
            <a:ext cx="2322786" cy="1938881"/>
          </a:xfrm>
          <a:prstGeom prst="rect">
            <a:avLst/>
          </a:prstGeom>
        </p:spPr>
      </p:pic>
    </p:spTree>
    <p:extLst>
      <p:ext uri="{BB962C8B-B14F-4D97-AF65-F5344CB8AC3E}">
        <p14:creationId xmlns:p14="http://schemas.microsoft.com/office/powerpoint/2010/main" val="308331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337"/>
          </a:xfrm>
        </p:spPr>
        <p:txBody>
          <a:bodyPr>
            <a:normAutofit fontScale="90000"/>
          </a:bodyPr>
          <a:lstStyle/>
          <a:p>
            <a:pPr algn="ctr"/>
            <a:r>
              <a:rPr lang="en-US" b="1" dirty="0"/>
              <a:t>Another fact about burglary hotspots</a:t>
            </a:r>
          </a:p>
        </p:txBody>
      </p:sp>
      <p:sp>
        <p:nvSpPr>
          <p:cNvPr id="3" name="Content Placeholder 2"/>
          <p:cNvSpPr>
            <a:spLocks noGrp="1"/>
          </p:cNvSpPr>
          <p:nvPr>
            <p:ph idx="1"/>
          </p:nvPr>
        </p:nvSpPr>
        <p:spPr>
          <a:xfrm>
            <a:off x="838200" y="1119352"/>
            <a:ext cx="10515600" cy="5376041"/>
          </a:xfrm>
        </p:spPr>
        <p:txBody>
          <a:bodyPr>
            <a:normAutofit/>
          </a:bodyPr>
          <a:lstStyle/>
          <a:p>
            <a:pPr>
              <a:lnSpc>
                <a:spcPct val="100000"/>
              </a:lnSpc>
              <a:spcBef>
                <a:spcPts val="0"/>
              </a:spcBef>
            </a:pPr>
            <a:r>
              <a:rPr lang="en-US" b="1" dirty="0"/>
              <a:t>near repeats </a:t>
            </a:r>
            <a:r>
              <a:rPr lang="en-US" dirty="0"/>
              <a:t>– once a home or apartment in an area has been burglarized, nearby residences or structures are at increased risk of becoming victimized because it signals to the offender that this is a ‘safe’ neighbourhood within which to commit further offences. Once a home in a neighbourhood has been victimized, subsequent victims in the area are termed a ‘near repeat’ (Morgan 2000).  </a:t>
            </a:r>
          </a:p>
          <a:p>
            <a:pPr>
              <a:lnSpc>
                <a:spcPct val="100000"/>
              </a:lnSpc>
              <a:spcBef>
                <a:spcPts val="0"/>
              </a:spcBef>
            </a:pPr>
            <a:endParaRPr lang="en-US" dirty="0"/>
          </a:p>
          <a:p>
            <a:pPr marL="0" indent="0">
              <a:buNone/>
            </a:pPr>
            <a:endParaRPr lang="en-US" dirty="0"/>
          </a:p>
        </p:txBody>
      </p:sp>
      <p:pic>
        <p:nvPicPr>
          <p:cNvPr id="4" name="Picture 2" descr="http://kfmb.images.worldnow.com/images/8266919_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337" y="3807372"/>
            <a:ext cx="5312980" cy="298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3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731"/>
            <a:ext cx="10515600" cy="1150882"/>
          </a:xfrm>
        </p:spPr>
        <p:txBody>
          <a:bodyPr>
            <a:normAutofit fontScale="90000"/>
          </a:bodyPr>
          <a:lstStyle/>
          <a:p>
            <a:r>
              <a:rPr lang="en-US" b="1" dirty="0"/>
              <a:t>Crime prevention tactics</a:t>
            </a:r>
            <a:r>
              <a:rPr lang="en-US" dirty="0"/>
              <a:t>  </a:t>
            </a:r>
            <a:br>
              <a:rPr lang="en-US" dirty="0"/>
            </a:br>
            <a:endParaRPr lang="en-US" dirty="0"/>
          </a:p>
        </p:txBody>
      </p:sp>
      <p:sp>
        <p:nvSpPr>
          <p:cNvPr id="3" name="Content Placeholder 2"/>
          <p:cNvSpPr>
            <a:spLocks noGrp="1"/>
          </p:cNvSpPr>
          <p:nvPr>
            <p:ph idx="1"/>
          </p:nvPr>
        </p:nvSpPr>
        <p:spPr>
          <a:xfrm>
            <a:off x="838200" y="1292772"/>
            <a:ext cx="10515600" cy="4884191"/>
          </a:xfrm>
        </p:spPr>
        <p:txBody>
          <a:bodyPr/>
          <a:lstStyle/>
          <a:p>
            <a:endParaRPr lang="en-US" dirty="0"/>
          </a:p>
          <a:p>
            <a:r>
              <a:rPr lang="en-US" dirty="0"/>
              <a:t>by understanding how burglaries can generate ‘repeats’ and ‘near repeats’, police can work to increase awareness of residents and businesses of area burglaries and provide crime prevention information to assist with target hardening, area surveillance and crime reporting.  </a:t>
            </a:r>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56" y="3704897"/>
            <a:ext cx="2221031" cy="31531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07" y="3726112"/>
            <a:ext cx="2215810" cy="3131887"/>
          </a:xfrm>
          <a:prstGeom prst="rect">
            <a:avLst/>
          </a:prstGeom>
        </p:spPr>
      </p:pic>
    </p:spTree>
    <p:extLst>
      <p:ext uri="{BB962C8B-B14F-4D97-AF65-F5344CB8AC3E}">
        <p14:creationId xmlns:p14="http://schemas.microsoft.com/office/powerpoint/2010/main" val="37409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268</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Hot Spots</vt:lpstr>
      <vt:lpstr>Hot spots</vt:lpstr>
      <vt:lpstr>Hot spot policing</vt:lpstr>
      <vt:lpstr>Crime analysis and proactive  policing with burglaries </vt:lpstr>
      <vt:lpstr>Another fact about burglary hotspots</vt:lpstr>
      <vt:lpstr>Crime prevention tactics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policing strategies</dc:title>
  <dc:creator>Laura</dc:creator>
  <cp:lastModifiedBy>Laura Huey</cp:lastModifiedBy>
  <cp:revision>8</cp:revision>
  <dcterms:created xsi:type="dcterms:W3CDTF">2018-10-29T16:15:39Z</dcterms:created>
  <dcterms:modified xsi:type="dcterms:W3CDTF">2021-07-26T02:32:18Z</dcterms:modified>
</cp:coreProperties>
</file>