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8DE4-216F-4F42-896F-C6EABF428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C83F4-0758-4B3A-8A99-B0A60A15B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11AD0-D366-421F-BEF9-A22C9C12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61E04-1F3E-4390-85C8-8F2DAFFC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19983-6D2A-43FE-AE7F-6845618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07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936A-BACA-4A4B-9B72-CE90539B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1FD90-714A-4AA4-AEFD-BCA5B8EEC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2BC25-3F18-460C-9599-F31B89F1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D89C7-1FD8-4FD1-8C45-4D6BD364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8A3B6-B08D-446C-A2A5-853861C2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8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BEC11-D72A-472E-8288-30EEB759E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83103-1D1F-40D6-9053-0B354724D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43F04-0FC5-4B1E-AF35-3C7E9849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6EAF5-78A8-417C-8197-CA1CD3B2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1F9C4-63FA-4710-9B8A-77A0A581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09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3E4D-6752-456D-B3B0-2DA5BE50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8DB8-F91A-4553-B63F-6D6C06434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8249D-C324-4AB2-9662-3C7B9B08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22D9B-B826-4847-BFC8-21A2A1E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1643E-AE0E-405B-968E-BD28DC42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57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399D-8571-467F-AECD-C37BF771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D2BF7-F37A-4A2E-854E-1D65612E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3ED5E-B57E-481F-98DC-7DD9B1F1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9C1AF-D0FE-48B0-9E7B-6752A18D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46F1-0C3B-44C4-8B1C-2154FBE6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96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176C-C088-4F3C-9F51-5BFE8820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23A98-D1F1-4DFC-9FC8-BC56B3DCB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ECE90-B8F6-4138-ADCD-0DDC830AC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AA815-1FC6-476C-888D-E759CE28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CCD1B-C194-4C01-AC00-4B130EE5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2B967-9794-43CA-9E81-246FACB8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5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FD4A-F5C3-47F1-8081-14BA40E9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2F42C-FC91-4C0F-B5EF-A3BEAE73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D7C77-7837-44F7-A78A-4DD44132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16287B-CD80-4104-BEF4-FB9FEA482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4AFAE-B39A-409D-BED1-878492354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56B2A-F564-43C8-8B06-2A69E59A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7BD41-A6CF-48DF-ABEE-3AA3C264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3D455F-6766-4808-95B2-47A24A78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78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E5663-940C-4284-A05C-A7723EC7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8910B-742C-4134-B639-753A4458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C6A92-0207-4C02-846A-CC4E6251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4F854-742B-431B-9E97-212893AC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82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29486-28E7-4730-B84C-E81AB672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81905-E050-479E-9957-5E86DA23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9292-5908-43F0-97B1-B3BAE089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9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777B0-CC46-423A-BD3D-90153363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152D-B1DB-49D0-B7EC-F2FC8D13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CEE00-60EF-4972-98B3-65B8EAD7D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CDF1E-AED2-4678-9529-026F4315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2DEA6-F9BC-4A4D-BC9C-12791CAF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4DB39-7D4A-40AD-B649-63FA2AE0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59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81CF-1C58-4688-86E3-43001767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26949-8C46-4728-88A9-3B79189F8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69152-FB9A-4432-AF53-BCC7219B5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E4DFB-446B-4AD5-AA4A-15FC0FAE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3009A-8C60-4434-96B6-52F870C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60D3-5E9D-4773-AE2C-EFB177EC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0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45BB7-30A2-4FF9-83DF-CA9AA801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0DA25-D4CC-4395-BCF9-67A276F12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C1946-DB17-4F13-9202-99C33BCAA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D89A-F0A6-4BB3-AE19-B1CC9DD1924E}" type="datetimeFigureOut">
              <a:rPr lang="en-CA" smtClean="0"/>
              <a:t>2020-03-14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2DD66-7280-482D-8897-4AA2D0774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E48A6-E019-4FFE-AC4E-5A9C9EEE0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ACF60-3A6E-4AE5-9E8C-3643B99FFD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7C30-2C6A-44DE-96EE-CEB64F648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7054"/>
          </a:xfrm>
        </p:spPr>
        <p:txBody>
          <a:bodyPr>
            <a:normAutofit fontScale="90000"/>
          </a:bodyPr>
          <a:lstStyle/>
          <a:p>
            <a:r>
              <a:rPr lang="en-CA" dirty="0"/>
              <a:t>Problem oriented policing (focusing on problem solving)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046BF-FFA8-40BA-AA95-0C092D652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6" descr="Image result for problem solving ">
            <a:extLst>
              <a:ext uri="{FF2B5EF4-FFF2-40B4-BE49-F238E27FC236}">
                <a16:creationId xmlns:a16="http://schemas.microsoft.com/office/drawing/2014/main" id="{EA46C7F5-412B-4ED3-AA74-07BF9A34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2" y="2623073"/>
            <a:ext cx="54768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6E95-E835-4EF0-9F6A-1919555B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Assessment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AE0E4-5EAB-4F20-9EFA-82235F831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know what you did worked?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The Test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CA" dirty="0"/>
              <a:t>Also explore possibility of ‘backfire effects’ (</a:t>
            </a:r>
            <a:r>
              <a:rPr lang="en-CA" dirty="0" err="1"/>
              <a:t>ie</a:t>
            </a:r>
            <a:r>
              <a:rPr lang="en-CA" dirty="0"/>
              <a:t>. that your intervention might have made things worse or created new problems).</a:t>
            </a:r>
          </a:p>
        </p:txBody>
      </p:sp>
      <p:pic>
        <p:nvPicPr>
          <p:cNvPr id="4" name="Picture 2" descr="Image result for assessment">
            <a:extLst>
              <a:ext uri="{FF2B5EF4-FFF2-40B4-BE49-F238E27FC236}">
                <a16:creationId xmlns:a16="http://schemas.microsoft.com/office/drawing/2014/main" id="{F2A741AC-0013-4467-B431-F420F181F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07" y="2262216"/>
            <a:ext cx="1857652" cy="19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112 L 0.08142 0.02661 C 0.09844 0.04419 0.12396 0.0539 0.15052 0.0539 C 0.18108 0.0539 0.20538 0.04419 0.2224 0.02661 L 0.30417 -0.05112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3024-259D-486A-B437-25C9A246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*break time*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6F011-9408-41AF-A555-85D493F2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41" y="1825625"/>
            <a:ext cx="3729718" cy="4351338"/>
          </a:xfrm>
        </p:spPr>
      </p:pic>
    </p:spTree>
    <p:extLst>
      <p:ext uri="{BB962C8B-B14F-4D97-AF65-F5344CB8AC3E}">
        <p14:creationId xmlns:p14="http://schemas.microsoft.com/office/powerpoint/2010/main" val="84744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451C-C2AC-415C-89D7-8DF71DDB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Problem-Oriented Policing and Problem Solving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E482-B34A-4DB9-AF6B-4033339BD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151"/>
            <a:ext cx="10515600" cy="4010812"/>
          </a:xfrm>
        </p:spPr>
        <p:txBody>
          <a:bodyPr/>
          <a:lstStyle/>
          <a:p>
            <a:r>
              <a:rPr lang="en-US" altLang="en-US" b="1" dirty="0"/>
              <a:t>Problem-Oriented Policing</a:t>
            </a:r>
            <a:r>
              <a:rPr lang="en-US" altLang="en-US" dirty="0"/>
              <a:t> describes a comprehensive framework for improving police capacity to perform their mission.</a:t>
            </a:r>
          </a:p>
          <a:p>
            <a:endParaRPr lang="en-US" altLang="en-US" dirty="0"/>
          </a:p>
          <a:p>
            <a:r>
              <a:rPr lang="en-US" altLang="en-US" b="1" dirty="0"/>
              <a:t>Problem Solving</a:t>
            </a:r>
            <a:r>
              <a:rPr lang="en-US" altLang="en-US" dirty="0"/>
              <a:t> is a more limited notion; it describes the research process that is at the core of problem-oriented policing.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965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1B7E-4C16-4450-8FF9-2887F0084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1" y="372862"/>
            <a:ext cx="10515600" cy="1384917"/>
          </a:xfrm>
        </p:spPr>
        <p:txBody>
          <a:bodyPr/>
          <a:lstStyle/>
          <a:p>
            <a:pPr algn="ctr"/>
            <a:r>
              <a:rPr lang="en-CA" b="1" dirty="0"/>
              <a:t>Wait … research? Isn’t that Evidence Based Policing?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A3080-6DAE-4714-954B-793DEB7A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9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POP: Problem-oriented policing is an analytic method used by police to develop strategies that prevent and reduce crime (NIJ 2020)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EBP: The use of scientific research to develop and test new policing strategies and policies. There can be a focus on preventing and reducing crime, but EBP is a more holistic approach that also considers other non-crime and disorder related policing issues, such as police recruitment, training, effective leadership and so on. </a:t>
            </a:r>
          </a:p>
          <a:p>
            <a:pPr marL="0" indent="0" algn="ctr">
              <a:buNone/>
            </a:pPr>
            <a:endParaRPr lang="en-CA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CA" b="1" dirty="0">
                <a:solidFill>
                  <a:srgbClr val="FF0000"/>
                </a:solidFill>
              </a:rPr>
              <a:t>These two approaches are complementary to one another. </a:t>
            </a:r>
          </a:p>
        </p:txBody>
      </p:sp>
    </p:spTree>
    <p:extLst>
      <p:ext uri="{BB962C8B-B14F-4D97-AF65-F5344CB8AC3E}">
        <p14:creationId xmlns:p14="http://schemas.microsoft.com/office/powerpoint/2010/main" val="359298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CCC3-BD76-4EB4-A57D-8C6F4785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The SARA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1F51-3905-471A-BBAF-C8665D50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4" descr="Image result for problem solving SARA">
            <a:extLst>
              <a:ext uri="{FF2B5EF4-FFF2-40B4-BE49-F238E27FC236}">
                <a16:creationId xmlns:a16="http://schemas.microsoft.com/office/drawing/2014/main" id="{F36541D6-A201-459A-BB9B-DBA65DD7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26" y="1690688"/>
            <a:ext cx="50101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E3EA-4B2C-4D35-9C60-B19B8AF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Scanning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A0A9-8066-4807-A47E-C95F3BEAC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Identifying recurring problems</a:t>
            </a:r>
          </a:p>
          <a:p>
            <a:endParaRPr lang="en-US" altLang="en-US" dirty="0"/>
          </a:p>
          <a:p>
            <a:r>
              <a:rPr lang="en-US" altLang="en-US" dirty="0"/>
              <a:t>Prioritizing the problems</a:t>
            </a:r>
          </a:p>
          <a:p>
            <a:endParaRPr lang="en-US" altLang="en-US" dirty="0"/>
          </a:p>
          <a:p>
            <a:r>
              <a:rPr lang="en-US" altLang="en-US" dirty="0"/>
              <a:t>Developing goals </a:t>
            </a:r>
          </a:p>
          <a:p>
            <a:endParaRPr lang="en-US" altLang="en-US" dirty="0"/>
          </a:p>
          <a:p>
            <a:r>
              <a:rPr lang="en-US" altLang="en-US" dirty="0"/>
              <a:t>Confirming that the problems exist</a:t>
            </a:r>
          </a:p>
          <a:p>
            <a:endParaRPr lang="en-US" altLang="en-US" dirty="0"/>
          </a:p>
          <a:p>
            <a:r>
              <a:rPr lang="en-US" altLang="en-US" dirty="0"/>
              <a:t>Determining how often the problem occurs and how long it has been a concern</a:t>
            </a:r>
          </a:p>
          <a:p>
            <a:endParaRPr lang="en-US" altLang="en-US" dirty="0"/>
          </a:p>
          <a:p>
            <a:r>
              <a:rPr lang="en-US" altLang="en-US" dirty="0"/>
              <a:t>Selecting problems for closer examination</a:t>
            </a:r>
          </a:p>
          <a:p>
            <a:endParaRPr lang="en-CA" dirty="0"/>
          </a:p>
        </p:txBody>
      </p:sp>
      <p:pic>
        <p:nvPicPr>
          <p:cNvPr id="5" name="Picture 2" descr="Image result for problem searching">
            <a:extLst>
              <a:ext uri="{FF2B5EF4-FFF2-40B4-BE49-F238E27FC236}">
                <a16:creationId xmlns:a16="http://schemas.microsoft.com/office/drawing/2014/main" id="{4A92FEF6-E81E-4A25-A520-7660F5C03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89" y="1221549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1853E-6 L 0.16458 -1.31853E-6 C 0.23837 -1.31853E-6 0.32917 -0.05066 0.32917 -0.0916 L 0.32917 -0.1832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9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8373-6FF0-4F3A-B79D-570EE30E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Methods of Identifying Problems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5A43-3F32-45F9-BDA8-8464F5C5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Reviewing police reports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Surveying the community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Reviewing citizen complaints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Participating in community meetings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Reviewing information from neighborhood associations and nonprofit organizations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Consulting social service/governmental agencies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009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59D6-F890-48C2-8F3A-935B8119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584"/>
          </a:xfrm>
        </p:spPr>
        <p:txBody>
          <a:bodyPr/>
          <a:lstStyle/>
          <a:p>
            <a:pPr algn="ctr"/>
            <a:r>
              <a:rPr lang="en-US" dirty="0"/>
              <a:t>Analysis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3C57-4150-4530-BD86-D0EF0E547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772"/>
            <a:ext cx="10515600" cy="5170101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Identifying and understanding events and conditions that precede and accompany the problem</a:t>
            </a:r>
          </a:p>
          <a:p>
            <a:endParaRPr lang="en-US" altLang="en-US" dirty="0"/>
          </a:p>
          <a:p>
            <a:r>
              <a:rPr lang="en-US" altLang="en-US" dirty="0"/>
              <a:t>Identifying relevant data to collect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Researching what is already known about the problem type </a:t>
            </a:r>
          </a:p>
          <a:p>
            <a:endParaRPr lang="en-US" altLang="en-US" dirty="0"/>
          </a:p>
          <a:p>
            <a:r>
              <a:rPr lang="en-US" altLang="en-US" dirty="0"/>
              <a:t>Taking inventory of how the problem is being addressed and any strengths/limitations of the current response</a:t>
            </a:r>
          </a:p>
          <a:p>
            <a:endParaRPr lang="en-US" altLang="en-US" dirty="0"/>
          </a:p>
          <a:p>
            <a:r>
              <a:rPr lang="en-US" altLang="en-US" dirty="0"/>
              <a:t>Narrowing the scope of the problem</a:t>
            </a:r>
          </a:p>
          <a:p>
            <a:endParaRPr lang="en-US" altLang="en-US" dirty="0"/>
          </a:p>
          <a:p>
            <a:r>
              <a:rPr lang="en-US" altLang="en-US" dirty="0"/>
              <a:t>Identifying resources that may be of assistance in developing a deeper understanding of the problem </a:t>
            </a:r>
          </a:p>
          <a:p>
            <a:endParaRPr lang="en-US" altLang="en-US" dirty="0"/>
          </a:p>
          <a:p>
            <a:r>
              <a:rPr lang="en-US" altLang="en-US" dirty="0"/>
              <a:t>Developing a working hypothesis about why the problem is occurring; is it really occurring?</a:t>
            </a:r>
          </a:p>
          <a:p>
            <a:endParaRPr lang="en-US" altLang="en-US" dirty="0"/>
          </a:p>
          <a:p>
            <a:endParaRPr lang="en-C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2A7CDB-23B8-40C6-A518-8EDC4950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60" y="1819922"/>
            <a:ext cx="2100541" cy="120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94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3F05-7F77-4DBB-A7AB-3CF873FB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Police Services Sometimes Skip Analysis?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AA6C5-82EE-421F-97E5-E42A4A07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nature of the problem sometimes falsely appears obvious at first glance (the ‘common sense fallacy’).</a:t>
            </a:r>
          </a:p>
          <a:p>
            <a:pPr>
              <a:buNone/>
            </a:pPr>
            <a:endParaRPr lang="en-US" altLang="en-US" dirty="0"/>
          </a:p>
          <a:p>
            <a:r>
              <a:rPr lang="en-US" altLang="en-US" dirty="0"/>
              <a:t>There may be some tremendous internal and external pressure to solve the problem immediately.</a:t>
            </a:r>
          </a:p>
          <a:p>
            <a:pPr>
              <a:buNone/>
            </a:pPr>
            <a:endParaRPr lang="en-US" altLang="en-US" dirty="0"/>
          </a:p>
          <a:p>
            <a:r>
              <a:rPr lang="en-US" altLang="en-US" dirty="0"/>
              <a:t>The pressure of responding to calls does not seem to allow for time for detailed inquiries into the nature of the problem.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262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B86D-44E3-4874-9CEA-A06CC5FE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Response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25BB-6ED9-47B4-9A1A-04127F73E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Brainstorming for new interventions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Searching for what other communities with similar problems have done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Choosing among the alternative interventions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Outlining a response plan and identifying responsible parties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Stating the specific objectives for the response plan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Carrying out the planned activities</a:t>
            </a:r>
          </a:p>
          <a:p>
            <a:endParaRPr lang="en-C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C1EE6D-C4DF-43CE-B62C-7CFD3BB9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51" y="4507269"/>
            <a:ext cx="2433961" cy="145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8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71895E-6 L 0.15225 4.71895E-6 C 0.22066 4.71895E-6 0.30468 -0.08744 0.30468 -0.15846 L 0.30468 -0.31715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-15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447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Problem oriented policing (focusing on problem solving)</vt:lpstr>
      <vt:lpstr>Problem-Oriented Policing and Problem Solving</vt:lpstr>
      <vt:lpstr>Wait … research? Isn’t that Evidence Based Policing?</vt:lpstr>
      <vt:lpstr>The SARA model</vt:lpstr>
      <vt:lpstr>Scanning</vt:lpstr>
      <vt:lpstr>Methods of Identifying Problems</vt:lpstr>
      <vt:lpstr>Analysis</vt:lpstr>
      <vt:lpstr>Why do Police Services Sometimes Skip Analysis?</vt:lpstr>
      <vt:lpstr>Response</vt:lpstr>
      <vt:lpstr>Assessment</vt:lpstr>
      <vt:lpstr>*break time*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oriented policing</dc:title>
  <dc:creator>Laura Huey</dc:creator>
  <cp:lastModifiedBy>Laura Huey</cp:lastModifiedBy>
  <cp:revision>4</cp:revision>
  <dcterms:created xsi:type="dcterms:W3CDTF">2020-03-15T02:48:38Z</dcterms:created>
  <dcterms:modified xsi:type="dcterms:W3CDTF">2020-03-15T03:09:27Z</dcterms:modified>
</cp:coreProperties>
</file>