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324" r:id="rId6"/>
    <p:sldId id="314" r:id="rId7"/>
    <p:sldId id="315" r:id="rId8"/>
    <p:sldId id="326" r:id="rId9"/>
    <p:sldId id="316" r:id="rId10"/>
    <p:sldId id="328" r:id="rId11"/>
    <p:sldId id="267" r:id="rId12"/>
    <p:sldId id="280" r:id="rId13"/>
    <p:sldId id="332" r:id="rId14"/>
    <p:sldId id="333" r:id="rId15"/>
    <p:sldId id="334" r:id="rId16"/>
    <p:sldId id="335" r:id="rId17"/>
    <p:sldId id="336" r:id="rId18"/>
    <p:sldId id="337" r:id="rId19"/>
    <p:sldId id="340" r:id="rId20"/>
    <p:sldId id="342" r:id="rId21"/>
    <p:sldId id="343" r:id="rId22"/>
    <p:sldId id="34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81" d="100"/>
          <a:sy n="81" d="100"/>
        </p:scale>
        <p:origin x="71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8D88-6273-483C-B2A2-DB6627AEF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33F23DA-5243-4626-B432-D05715A89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C798BB7-3022-4241-AA03-CAE6F5D3B1B3}"/>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5" name="Footer Placeholder 4">
            <a:extLst>
              <a:ext uri="{FF2B5EF4-FFF2-40B4-BE49-F238E27FC236}">
                <a16:creationId xmlns:a16="http://schemas.microsoft.com/office/drawing/2014/main" id="{C295F88D-2AC5-4658-AD3D-8D5311A68A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E3F02A-679A-411C-8EF9-4AE381B32FB0}"/>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132422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BCF0-65B3-47FB-A552-DBCAE29713E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D66F9D-F607-4AAE-BA82-3525B5D80D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150DDA-C84F-4C4B-ADC8-537A2C485D4E}"/>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5" name="Footer Placeholder 4">
            <a:extLst>
              <a:ext uri="{FF2B5EF4-FFF2-40B4-BE49-F238E27FC236}">
                <a16:creationId xmlns:a16="http://schemas.microsoft.com/office/drawing/2014/main" id="{7BB95011-9992-4BB3-914E-B32BE0238E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E72DDC-C088-44F2-A10C-CC9945043BDD}"/>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228306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BAAAF-5E83-4390-9D53-751E616935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AC2EB3E-0299-4470-9119-95BBCCCAF0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4F4298-F04D-4E3C-92CC-72E20B6A9519}"/>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5" name="Footer Placeholder 4">
            <a:extLst>
              <a:ext uri="{FF2B5EF4-FFF2-40B4-BE49-F238E27FC236}">
                <a16:creationId xmlns:a16="http://schemas.microsoft.com/office/drawing/2014/main" id="{80875C7A-AFB5-420E-A2D3-9FBCCB4518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2E4280-970F-4FCD-B106-4E5E1AA309BD}"/>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240014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3419-0CD8-432C-900D-78E9D3F34CA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B274673-5634-446E-B114-34005B2910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4D39E2C-40D2-45C8-A029-111CC6E19F5D}"/>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5" name="Footer Placeholder 4">
            <a:extLst>
              <a:ext uri="{FF2B5EF4-FFF2-40B4-BE49-F238E27FC236}">
                <a16:creationId xmlns:a16="http://schemas.microsoft.com/office/drawing/2014/main" id="{2E50EBF9-08F0-49DE-A285-51AFF7D94A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E187202-E52C-44FC-97CB-F699EC24B4FD}"/>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170687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1003-A054-4E60-A3F9-AB7AE159E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BCA6174-2462-4DE9-ABAC-DAB2D2D4D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D60318-C392-4020-AF53-F8450F1DC833}"/>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5" name="Footer Placeholder 4">
            <a:extLst>
              <a:ext uri="{FF2B5EF4-FFF2-40B4-BE49-F238E27FC236}">
                <a16:creationId xmlns:a16="http://schemas.microsoft.com/office/drawing/2014/main" id="{401D3D63-50B3-4CCA-ABC6-0F23C075A1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FA3C73-467E-411B-8910-DF74F27E5A9C}"/>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249735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F328-DEA0-4930-B3A9-AC14F4DE656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C6FF248-895E-4C26-824F-A670AD81E7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0E41316-D483-4D02-9C4B-B862A3D81B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1FB1FD0-529B-45D5-8EAE-8942802D1A50}"/>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6" name="Footer Placeholder 5">
            <a:extLst>
              <a:ext uri="{FF2B5EF4-FFF2-40B4-BE49-F238E27FC236}">
                <a16:creationId xmlns:a16="http://schemas.microsoft.com/office/drawing/2014/main" id="{30CF057D-83A8-4076-8EB2-01791E08D6B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BF7964-3D29-421F-8FDB-8BF5FD81539A}"/>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232000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FD6F-E685-40EA-9729-2F3336B875D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DE3F0E-67FD-4848-A1A9-D58BC1C2C8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01215-F96C-40DA-BB1A-9C56C45579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16E076E-282D-4ED4-BF78-69B54D505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B9208C-7971-438C-87A3-BFFB75B23B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A219134-787F-4367-A636-0FB9204A8468}"/>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8" name="Footer Placeholder 7">
            <a:extLst>
              <a:ext uri="{FF2B5EF4-FFF2-40B4-BE49-F238E27FC236}">
                <a16:creationId xmlns:a16="http://schemas.microsoft.com/office/drawing/2014/main" id="{7BB79E14-4277-4019-B7ED-3D427D55FD2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A12E5F4-FF72-4FB2-B26B-0D4D26AE3F1A}"/>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59181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E537-F332-4005-B386-4C5255EC445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3AE28F5-C5C4-4962-AAAA-A27CFEC94117}"/>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4" name="Footer Placeholder 3">
            <a:extLst>
              <a:ext uri="{FF2B5EF4-FFF2-40B4-BE49-F238E27FC236}">
                <a16:creationId xmlns:a16="http://schemas.microsoft.com/office/drawing/2014/main" id="{B72042BE-E4B2-4573-9860-7A65F30F7AF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4AF9C15-3F49-4D66-926A-5EF60ECDA120}"/>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323632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11AFD-8D22-4376-8196-84231C20DA2F}"/>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3" name="Footer Placeholder 2">
            <a:extLst>
              <a:ext uri="{FF2B5EF4-FFF2-40B4-BE49-F238E27FC236}">
                <a16:creationId xmlns:a16="http://schemas.microsoft.com/office/drawing/2014/main" id="{6CB45885-1910-4E13-8A0C-AB2E1506891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3D3F3B1-4408-4901-A7C9-581A1E783033}"/>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157113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B6F2-965A-43BE-B061-E8C26DB29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2368BDC-89D7-4414-9313-84730DECE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7D72ECB-1CB9-4EFC-A0B5-CD53531D3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FBD559-1192-4D91-92C8-9FE92556E015}"/>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6" name="Footer Placeholder 5">
            <a:extLst>
              <a:ext uri="{FF2B5EF4-FFF2-40B4-BE49-F238E27FC236}">
                <a16:creationId xmlns:a16="http://schemas.microsoft.com/office/drawing/2014/main" id="{33209A60-5E4C-4730-A528-31CAC8CD393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9EEE86-0765-49C5-A383-03C8314783AE}"/>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364176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10ED-A330-46FE-8665-89F0F3865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48091F8-6C94-44EB-865F-F6A8720B7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4F55C54-3658-4307-BEEC-197E03F42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7CF730-DA1C-4F77-8B8C-5C5DE1A32CB2}"/>
              </a:ext>
            </a:extLst>
          </p:cNvPr>
          <p:cNvSpPr>
            <a:spLocks noGrp="1"/>
          </p:cNvSpPr>
          <p:nvPr>
            <p:ph type="dt" sz="half" idx="10"/>
          </p:nvPr>
        </p:nvSpPr>
        <p:spPr/>
        <p:txBody>
          <a:bodyPr/>
          <a:lstStyle/>
          <a:p>
            <a:fld id="{774C926B-70E9-45CB-A73A-B649286C787B}" type="datetimeFigureOut">
              <a:rPr lang="en-CA" smtClean="0"/>
              <a:t>2020-03-10</a:t>
            </a:fld>
            <a:endParaRPr lang="en-CA"/>
          </a:p>
        </p:txBody>
      </p:sp>
      <p:sp>
        <p:nvSpPr>
          <p:cNvPr id="6" name="Footer Placeholder 5">
            <a:extLst>
              <a:ext uri="{FF2B5EF4-FFF2-40B4-BE49-F238E27FC236}">
                <a16:creationId xmlns:a16="http://schemas.microsoft.com/office/drawing/2014/main" id="{C5996AC0-8A7E-4F57-9827-D3F0100C44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0FEA0A-D525-4967-96E3-DF64352B9C69}"/>
              </a:ext>
            </a:extLst>
          </p:cNvPr>
          <p:cNvSpPr>
            <a:spLocks noGrp="1"/>
          </p:cNvSpPr>
          <p:nvPr>
            <p:ph type="sldNum" sz="quarter" idx="12"/>
          </p:nvPr>
        </p:nvSpPr>
        <p:spPr/>
        <p:txBody>
          <a:bodyPr/>
          <a:lstStyle/>
          <a:p>
            <a:fld id="{9284ABA6-AC64-4FBD-BA1E-B6B8215CACDE}" type="slidenum">
              <a:rPr lang="en-CA" smtClean="0"/>
              <a:t>‹#›</a:t>
            </a:fld>
            <a:endParaRPr lang="en-CA"/>
          </a:p>
        </p:txBody>
      </p:sp>
    </p:spTree>
    <p:extLst>
      <p:ext uri="{BB962C8B-B14F-4D97-AF65-F5344CB8AC3E}">
        <p14:creationId xmlns:p14="http://schemas.microsoft.com/office/powerpoint/2010/main" val="125455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5F1AA-A4AC-4D9B-86F0-EB77589C6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4115C8A-BE2C-404F-8241-8EEB7151E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68B9D5-5994-4C31-A350-110A4791D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C926B-70E9-45CB-A73A-B649286C787B}" type="datetimeFigureOut">
              <a:rPr lang="en-CA" smtClean="0"/>
              <a:t>2020-03-10</a:t>
            </a:fld>
            <a:endParaRPr lang="en-CA"/>
          </a:p>
        </p:txBody>
      </p:sp>
      <p:sp>
        <p:nvSpPr>
          <p:cNvPr id="5" name="Footer Placeholder 4">
            <a:extLst>
              <a:ext uri="{FF2B5EF4-FFF2-40B4-BE49-F238E27FC236}">
                <a16:creationId xmlns:a16="http://schemas.microsoft.com/office/drawing/2014/main" id="{2FB7BF1B-AFCA-4DA1-9057-A58BC1D21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FF98BFE-9C4E-47E9-B44C-DEF0E42D9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4ABA6-AC64-4FBD-BA1E-B6B8215CACDE}" type="slidenum">
              <a:rPr lang="en-CA" smtClean="0"/>
              <a:t>‹#›</a:t>
            </a:fld>
            <a:endParaRPr lang="en-CA"/>
          </a:p>
        </p:txBody>
      </p:sp>
    </p:spTree>
    <p:extLst>
      <p:ext uri="{BB962C8B-B14F-4D97-AF65-F5344CB8AC3E}">
        <p14:creationId xmlns:p14="http://schemas.microsoft.com/office/powerpoint/2010/main" val="231088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2PLC_cBJwk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aGnENyG3Aq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9608"/>
            <a:ext cx="9144000" cy="974360"/>
          </a:xfrm>
        </p:spPr>
        <p:txBody>
          <a:bodyPr/>
          <a:lstStyle/>
          <a:p>
            <a:r>
              <a:rPr lang="en-US" b="1" dirty="0"/>
              <a:t>Evidence Based Policing</a:t>
            </a:r>
          </a:p>
        </p:txBody>
      </p:sp>
      <p:sp>
        <p:nvSpPr>
          <p:cNvPr id="3" name="Subtitle 2"/>
          <p:cNvSpPr>
            <a:spLocks noGrp="1"/>
          </p:cNvSpPr>
          <p:nvPr>
            <p:ph type="subTitle" idx="1"/>
          </p:nvPr>
        </p:nvSpPr>
        <p:spPr>
          <a:xfrm>
            <a:off x="1524000" y="1933731"/>
            <a:ext cx="9144000" cy="2593299"/>
          </a:xfrm>
        </p:spPr>
        <p:txBody>
          <a:bodyPr>
            <a:normAutofit/>
          </a:bodyPr>
          <a:lstStyle/>
          <a:p>
            <a:r>
              <a:rPr lang="en-US" sz="3200" dirty="0"/>
              <a:t>“Police practices should be based on scientific evidence about what works best” </a:t>
            </a:r>
          </a:p>
          <a:p>
            <a:r>
              <a:rPr lang="en-US" sz="3200" dirty="0"/>
              <a:t>Lawrence Sherman (1998)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128" y="3609487"/>
            <a:ext cx="5723744" cy="3806290"/>
          </a:xfrm>
          <a:prstGeom prst="rect">
            <a:avLst/>
          </a:prstGeom>
        </p:spPr>
      </p:pic>
    </p:spTree>
    <p:extLst>
      <p:ext uri="{BB962C8B-B14F-4D97-AF65-F5344CB8AC3E}">
        <p14:creationId xmlns:p14="http://schemas.microsoft.com/office/powerpoint/2010/main" val="68257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Our obsession: “what works”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8210" y="1760184"/>
            <a:ext cx="6910465" cy="4598600"/>
          </a:xfrm>
        </p:spPr>
      </p:pic>
    </p:spTree>
    <p:extLst>
      <p:ext uri="{BB962C8B-B14F-4D97-AF65-F5344CB8AC3E}">
        <p14:creationId xmlns:p14="http://schemas.microsoft.com/office/powerpoint/2010/main" val="2588508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892"/>
            <a:ext cx="10515600" cy="1169234"/>
          </a:xfrm>
        </p:spPr>
        <p:txBody>
          <a:bodyPr/>
          <a:lstStyle/>
          <a:p>
            <a:r>
              <a:rPr lang="en-US" b="1" dirty="0"/>
              <a:t>Example: sobriety checkpoints</a:t>
            </a:r>
          </a:p>
        </p:txBody>
      </p:sp>
      <p:sp>
        <p:nvSpPr>
          <p:cNvPr id="3" name="Content Placeholder 2"/>
          <p:cNvSpPr>
            <a:spLocks noGrp="1"/>
          </p:cNvSpPr>
          <p:nvPr>
            <p:ph idx="1"/>
          </p:nvPr>
        </p:nvSpPr>
        <p:spPr>
          <a:xfrm>
            <a:off x="838200" y="1783830"/>
            <a:ext cx="10515600" cy="4393133"/>
          </a:xfrm>
        </p:spPr>
        <p:txBody>
          <a:bodyPr>
            <a:normAutofit/>
          </a:bodyPr>
          <a:lstStyle/>
          <a:p>
            <a:pPr marL="0" indent="0">
              <a:buNone/>
            </a:pPr>
            <a:r>
              <a:rPr lang="en-US" dirty="0"/>
              <a:t>Research on sobriety checkpoints consistently finds they reduce rates of alcohol related deaths and injuries on the roads. </a:t>
            </a:r>
          </a:p>
          <a:p>
            <a:pPr marL="0" indent="0">
              <a:buNone/>
            </a:pPr>
            <a:endParaRPr lang="en-US" dirty="0"/>
          </a:p>
          <a:p>
            <a:pPr marL="0" indent="0">
              <a:buNone/>
            </a:pPr>
            <a:r>
              <a:rPr lang="en-US" dirty="0"/>
              <a:t>In other words, the research says sobriety check programs ‘work’ and, in theory, they ‘work’ everywhere (subject to the need to make some small changes to account for local conditions and resources).</a:t>
            </a:r>
          </a:p>
          <a:p>
            <a:pPr marL="0" indent="0">
              <a:buNone/>
            </a:pPr>
            <a:endParaRPr lang="en-US" dirty="0"/>
          </a:p>
          <a:p>
            <a:pPr marL="0" indent="0">
              <a:buNone/>
            </a:pPr>
            <a:r>
              <a:rPr lang="en-US" dirty="0"/>
              <a:t>Therefore, if police want to cut road accidents during the holiday season, setting up checkpoints is a good idea.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362" y="0"/>
            <a:ext cx="2619375" cy="1743075"/>
          </a:xfrm>
          <a:prstGeom prst="rect">
            <a:avLst/>
          </a:prstGeom>
        </p:spPr>
      </p:pic>
    </p:spTree>
    <p:extLst>
      <p:ext uri="{BB962C8B-B14F-4D97-AF65-F5344CB8AC3E}">
        <p14:creationId xmlns:p14="http://schemas.microsoft.com/office/powerpoint/2010/main" val="33541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DCA3-4C6D-466E-804B-7B3F077BE096}"/>
              </a:ext>
            </a:extLst>
          </p:cNvPr>
          <p:cNvSpPr>
            <a:spLocks noGrp="1"/>
          </p:cNvSpPr>
          <p:nvPr>
            <p:ph type="title"/>
          </p:nvPr>
        </p:nvSpPr>
        <p:spPr/>
        <p:txBody>
          <a:bodyPr/>
          <a:lstStyle/>
          <a:p>
            <a:pPr algn="ctr"/>
            <a:r>
              <a:rPr lang="en-CA" b="1" dirty="0"/>
              <a:t>Canadian pot sobriety checks</a:t>
            </a:r>
          </a:p>
        </p:txBody>
      </p:sp>
      <p:sp>
        <p:nvSpPr>
          <p:cNvPr id="3" name="Content Placeholder 2">
            <a:extLst>
              <a:ext uri="{FF2B5EF4-FFF2-40B4-BE49-F238E27FC236}">
                <a16:creationId xmlns:a16="http://schemas.microsoft.com/office/drawing/2014/main" id="{43E8DB84-8F46-43EA-B0FF-E245C48B0BBA}"/>
              </a:ext>
            </a:extLst>
          </p:cNvPr>
          <p:cNvSpPr>
            <a:spLocks noGrp="1"/>
          </p:cNvSpPr>
          <p:nvPr>
            <p:ph idx="1"/>
          </p:nvPr>
        </p:nvSpPr>
        <p:spPr>
          <a:xfrm>
            <a:off x="838200" y="1517715"/>
            <a:ext cx="10515600" cy="4659248"/>
          </a:xfrm>
        </p:spPr>
        <p:txBody>
          <a:bodyPr/>
          <a:lstStyle/>
          <a:p>
            <a:r>
              <a:rPr lang="en-CA" dirty="0">
                <a:hlinkClick r:id="rId2"/>
              </a:rPr>
              <a:t>https://www.youtube.com/watch?v=2PLC_cBJwk4</a:t>
            </a:r>
            <a:endParaRPr lang="en-CA" dirty="0"/>
          </a:p>
          <a:p>
            <a:endParaRPr lang="en-CA" dirty="0"/>
          </a:p>
        </p:txBody>
      </p:sp>
      <p:pic>
        <p:nvPicPr>
          <p:cNvPr id="5" name="Picture 4">
            <a:extLst>
              <a:ext uri="{FF2B5EF4-FFF2-40B4-BE49-F238E27FC236}">
                <a16:creationId xmlns:a16="http://schemas.microsoft.com/office/drawing/2014/main" id="{51BBB56A-BB9C-45EB-98F9-511B00B07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804" y="2337185"/>
            <a:ext cx="8679932" cy="4389500"/>
          </a:xfrm>
          <a:prstGeom prst="rect">
            <a:avLst/>
          </a:prstGeom>
        </p:spPr>
      </p:pic>
    </p:spTree>
    <p:extLst>
      <p:ext uri="{BB962C8B-B14F-4D97-AF65-F5344CB8AC3E}">
        <p14:creationId xmlns:p14="http://schemas.microsoft.com/office/powerpoint/2010/main" val="18342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852"/>
            <a:ext cx="10515600" cy="929392"/>
          </a:xfrm>
        </p:spPr>
        <p:txBody>
          <a:bodyPr/>
          <a:lstStyle/>
          <a:p>
            <a:pPr algn="ctr"/>
            <a:r>
              <a:rPr lang="en-US" b="1" dirty="0"/>
              <a:t>Works – directed patrols</a:t>
            </a:r>
            <a:endParaRPr lang="en-US" dirty="0"/>
          </a:p>
        </p:txBody>
      </p:sp>
      <p:sp>
        <p:nvSpPr>
          <p:cNvPr id="3" name="Content Placeholder 2"/>
          <p:cNvSpPr>
            <a:spLocks noGrp="1"/>
          </p:cNvSpPr>
          <p:nvPr>
            <p:ph idx="1"/>
          </p:nvPr>
        </p:nvSpPr>
        <p:spPr>
          <a:xfrm>
            <a:off x="419725" y="1154244"/>
            <a:ext cx="11227632" cy="5022719"/>
          </a:xfrm>
        </p:spPr>
        <p:txBody>
          <a:bodyPr/>
          <a:lstStyle/>
          <a:p>
            <a:r>
              <a:rPr lang="en-US" dirty="0"/>
              <a:t>the use of intensive patrols in neighbourhoods or in defined police beats to combat serious crime issues. </a:t>
            </a:r>
          </a:p>
          <a:p>
            <a:r>
              <a:rPr lang="en-US" dirty="0"/>
              <a:t>During high risk periods, assigned officers engage in highly visible proactive measures (such as traffic enforcement). </a:t>
            </a:r>
          </a:p>
          <a:p>
            <a:r>
              <a:rPr lang="en-US" dirty="0"/>
              <a:t>Often used in the US to deal with gun-related offences. </a:t>
            </a:r>
          </a:p>
          <a:p>
            <a:r>
              <a:rPr lang="en-US" dirty="0"/>
              <a:t>Great example: Baltimore’s Crash-Crime Project (they mapped crime data to car crash sites on the theory that many crashes involved illegal activities). They then targeted corridors where both occurred. A later project targeted displacement areas.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181" y="4676775"/>
            <a:ext cx="3724275" cy="2181225"/>
          </a:xfrm>
          <a:prstGeom prst="rect">
            <a:avLst/>
          </a:prstGeom>
        </p:spPr>
      </p:pic>
    </p:spTree>
    <p:extLst>
      <p:ext uri="{BB962C8B-B14F-4D97-AF65-F5344CB8AC3E}">
        <p14:creationId xmlns:p14="http://schemas.microsoft.com/office/powerpoint/2010/main" val="457840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Ideas under trial (that look v. promising)</a:t>
            </a:r>
          </a:p>
        </p:txBody>
      </p:sp>
      <p:sp>
        <p:nvSpPr>
          <p:cNvPr id="3" name="Content Placeholder 2"/>
          <p:cNvSpPr>
            <a:spLocks noGrp="1"/>
          </p:cNvSpPr>
          <p:nvPr>
            <p:ph idx="1"/>
          </p:nvPr>
        </p:nvSpPr>
        <p:spPr/>
        <p:txBody>
          <a:bodyPr/>
          <a:lstStyle/>
          <a:p>
            <a:endParaRPr lang="en-US" dirty="0"/>
          </a:p>
        </p:txBody>
      </p:sp>
      <p:pic>
        <p:nvPicPr>
          <p:cNvPr id="1026" name="Picture 2" descr="http://www.sigmatest.org/images/labt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282" y="1690688"/>
            <a:ext cx="7693573" cy="479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3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79" y="191704"/>
            <a:ext cx="11666483" cy="1325563"/>
          </a:xfrm>
        </p:spPr>
        <p:txBody>
          <a:bodyPr/>
          <a:lstStyle/>
          <a:p>
            <a:r>
              <a:rPr lang="en-US" b="1" dirty="0"/>
              <a:t>What’s the most popular type of video on YouTube? </a:t>
            </a:r>
          </a:p>
        </p:txBody>
      </p:sp>
      <p:pic>
        <p:nvPicPr>
          <p:cNvPr id="1030" name="Picture 6" descr="http://weknowmemes.com/wp-content/uploads/2012/10/grumpy-cat-goes-to-the-ve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1198179"/>
            <a:ext cx="5039042" cy="543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9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0-#ppt_w/2"/>
                                          </p:val>
                                        </p:tav>
                                        <p:tav tm="100000">
                                          <p:val>
                                            <p:strVal val="#ppt_x"/>
                                          </p:val>
                                        </p:tav>
                                      </p:tavLst>
                                    </p:anim>
                                    <p:anim calcmode="lin" valueType="num">
                                      <p:cBhvr additive="base">
                                        <p:cTn id="14"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Positive, targeted crime prevention messaging</a:t>
            </a:r>
          </a:p>
        </p:txBody>
      </p:sp>
      <p:sp>
        <p:nvSpPr>
          <p:cNvPr id="3" name="Content Placeholder 2"/>
          <p:cNvSpPr>
            <a:spLocks noGrp="1"/>
          </p:cNvSpPr>
          <p:nvPr>
            <p:ph idx="1"/>
          </p:nvPr>
        </p:nvSpPr>
        <p:spPr/>
        <p:txBody>
          <a:bodyPr/>
          <a:lstStyle/>
          <a:p>
            <a:pPr marL="0" indent="0">
              <a:buNone/>
            </a:pPr>
            <a:r>
              <a:rPr lang="en-US" dirty="0"/>
              <a:t>#</a:t>
            </a:r>
            <a:r>
              <a:rPr lang="en-US" dirty="0" err="1"/>
              <a:t>copcat</a:t>
            </a:r>
            <a:endParaRPr lang="en-US" dirty="0"/>
          </a:p>
          <a:p>
            <a:pPr marL="0" indent="0">
              <a:buNone/>
            </a:pPr>
            <a:endParaRPr lang="en-US" dirty="0"/>
          </a:p>
          <a:p>
            <a:pPr marL="0" indent="0">
              <a:buNone/>
            </a:pPr>
            <a:endParaRPr lang="en-US" dirty="0"/>
          </a:p>
        </p:txBody>
      </p:sp>
      <p:pic>
        <p:nvPicPr>
          <p:cNvPr id="4" name="Picture 3" descr="https://pbs.twimg.com/media/Clf8s2_WEAAPUID.jpg"/>
          <p:cNvPicPr/>
          <p:nvPr/>
        </p:nvPicPr>
        <p:blipFill>
          <a:blip r:embed="rId2">
            <a:extLst>
              <a:ext uri="{28A0092B-C50C-407E-A947-70E740481C1C}">
                <a14:useLocalDpi xmlns:a14="http://schemas.microsoft.com/office/drawing/2010/main" val="0"/>
              </a:ext>
            </a:extLst>
          </a:blip>
          <a:srcRect/>
          <a:stretch>
            <a:fillRect/>
          </a:stretch>
        </p:blipFill>
        <p:spPr bwMode="auto">
          <a:xfrm>
            <a:off x="2427890" y="1529124"/>
            <a:ext cx="8418786" cy="4647839"/>
          </a:xfrm>
          <a:prstGeom prst="rect">
            <a:avLst/>
          </a:prstGeom>
          <a:noFill/>
          <a:ln>
            <a:noFill/>
          </a:ln>
        </p:spPr>
      </p:pic>
    </p:spTree>
    <p:extLst>
      <p:ext uri="{BB962C8B-B14F-4D97-AF65-F5344CB8AC3E}">
        <p14:creationId xmlns:p14="http://schemas.microsoft.com/office/powerpoint/2010/main" val="387583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3227" y="524972"/>
            <a:ext cx="4405546" cy="6093425"/>
          </a:xfrm>
        </p:spPr>
      </p:pic>
    </p:spTree>
    <p:extLst>
      <p:ext uri="{BB962C8B-B14F-4D97-AF65-F5344CB8AC3E}">
        <p14:creationId xmlns:p14="http://schemas.microsoft.com/office/powerpoint/2010/main" val="317503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7" name="Content Placeholder 6" descr="https://pbs.twimg.com/media/Ck1B42ZW0AEe9Ou.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8082" y="365125"/>
            <a:ext cx="8639504" cy="5864773"/>
          </a:xfrm>
          <a:prstGeom prst="rect">
            <a:avLst/>
          </a:prstGeom>
          <a:noFill/>
          <a:ln>
            <a:noFill/>
          </a:ln>
        </p:spPr>
      </p:pic>
    </p:spTree>
    <p:extLst>
      <p:ext uri="{BB962C8B-B14F-4D97-AF65-F5344CB8AC3E}">
        <p14:creationId xmlns:p14="http://schemas.microsoft.com/office/powerpoint/2010/main" val="90451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Also obsessed with: what doesn’t work</a:t>
            </a:r>
          </a:p>
        </p:txBody>
      </p:sp>
      <p:sp>
        <p:nvSpPr>
          <p:cNvPr id="3" name="Content Placeholder 2"/>
          <p:cNvSpPr>
            <a:spLocks noGrp="1"/>
          </p:cNvSpPr>
          <p:nvPr>
            <p:ph idx="1"/>
          </p:nvPr>
        </p:nvSpPr>
        <p:spPr/>
        <p:txBody>
          <a:bodyPr/>
          <a:lstStyle/>
          <a:p>
            <a:endParaRPr lang="en-US"/>
          </a:p>
        </p:txBody>
      </p:sp>
      <p:pic>
        <p:nvPicPr>
          <p:cNvPr id="1026" name="Picture 2" descr="https://s-media-cache-ak0.pinimg.com/564x/1a/99/fe/1a99fea0f8157ec5e5d6a2711f8fa9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429" y="1442491"/>
            <a:ext cx="5194792" cy="519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3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4009"/>
          </a:xfrm>
        </p:spPr>
        <p:txBody>
          <a:bodyPr/>
          <a:lstStyle/>
          <a:p>
            <a:pPr algn="ctr"/>
            <a:r>
              <a:rPr lang="en-US" b="1" dirty="0"/>
              <a:t>Definition</a:t>
            </a:r>
          </a:p>
        </p:txBody>
      </p:sp>
      <p:sp>
        <p:nvSpPr>
          <p:cNvPr id="3" name="Content Placeholder 2"/>
          <p:cNvSpPr>
            <a:spLocks noGrp="1"/>
          </p:cNvSpPr>
          <p:nvPr>
            <p:ph idx="1"/>
          </p:nvPr>
        </p:nvSpPr>
        <p:spPr>
          <a:xfrm>
            <a:off x="838200" y="1499016"/>
            <a:ext cx="10515600" cy="4677947"/>
          </a:xfrm>
        </p:spPr>
        <p:txBody>
          <a:bodyPr/>
          <a:lstStyle/>
          <a:p>
            <a:pPr marL="0" indent="0">
              <a:buNone/>
            </a:pPr>
            <a:r>
              <a:rPr lang="en-US" b="1" dirty="0"/>
              <a:t>Evidence based policing</a:t>
            </a:r>
            <a:r>
              <a:rPr lang="en-US" dirty="0"/>
              <a:t> (EBP):</a:t>
            </a:r>
          </a:p>
          <a:p>
            <a:pPr marL="0" indent="0">
              <a:buNone/>
            </a:pPr>
            <a:r>
              <a:rPr lang="en-US" dirty="0"/>
              <a:t>a research approach that focuses attention on both the methods used to conduct research as on how research findings will later be used by police agencies.  </a:t>
            </a:r>
          </a:p>
          <a:p>
            <a:pPr marL="0" indent="0">
              <a:buNone/>
            </a:pPr>
            <a:endParaRPr lang="en-US" dirty="0"/>
          </a:p>
          <a:p>
            <a:pPr marL="0" indent="0">
              <a:buNone/>
            </a:pPr>
            <a:r>
              <a:rPr lang="en-US" dirty="0"/>
              <a:t>The goal of EBP? To develop quality research to answer the question ‘what works?’ in order to develop sound policing strategies, policies and/or programs.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979" y="4729862"/>
            <a:ext cx="3669792" cy="2444496"/>
          </a:xfrm>
          <a:prstGeom prst="rect">
            <a:avLst/>
          </a:prstGeom>
        </p:spPr>
      </p:pic>
    </p:spTree>
    <p:extLst>
      <p:ext uri="{BB962C8B-B14F-4D97-AF65-F5344CB8AC3E}">
        <p14:creationId xmlns:p14="http://schemas.microsoft.com/office/powerpoint/2010/main" val="277333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893"/>
            <a:ext cx="10515600" cy="989350"/>
          </a:xfrm>
        </p:spPr>
        <p:txBody>
          <a:bodyPr/>
          <a:lstStyle/>
          <a:p>
            <a:pPr algn="ctr"/>
            <a:r>
              <a:rPr lang="en-US" b="1" dirty="0"/>
              <a:t>Doesn’t work – DARE programs</a:t>
            </a:r>
            <a:endParaRPr lang="en-US" dirty="0"/>
          </a:p>
        </p:txBody>
      </p:sp>
      <p:sp>
        <p:nvSpPr>
          <p:cNvPr id="3" name="Content Placeholder 2"/>
          <p:cNvSpPr>
            <a:spLocks noGrp="1"/>
          </p:cNvSpPr>
          <p:nvPr>
            <p:ph idx="1"/>
          </p:nvPr>
        </p:nvSpPr>
        <p:spPr>
          <a:xfrm>
            <a:off x="524656" y="1319134"/>
            <a:ext cx="10829144" cy="5306517"/>
          </a:xfrm>
        </p:spPr>
        <p:txBody>
          <a:bodyPr>
            <a:normAutofit fontScale="92500"/>
          </a:bodyPr>
          <a:lstStyle/>
          <a:p>
            <a:r>
              <a:rPr lang="en-US" dirty="0"/>
              <a:t>Drug Abuse Resistance Education programs geared towards encouraging youth to desist from using illegal drugs, joining gangs and/or engaging in violent activities.</a:t>
            </a:r>
          </a:p>
          <a:p>
            <a:pPr marL="0" indent="0">
              <a:buNone/>
            </a:pPr>
            <a:endParaRPr lang="en-US" dirty="0"/>
          </a:p>
          <a:p>
            <a:pPr>
              <a:spcBef>
                <a:spcPts val="0"/>
              </a:spcBef>
            </a:pPr>
            <a:r>
              <a:rPr lang="en-US" dirty="0"/>
              <a:t>From Scientific American:</a:t>
            </a:r>
          </a:p>
          <a:p>
            <a:pPr marL="0" indent="0">
              <a:buNone/>
            </a:pPr>
            <a:r>
              <a:rPr lang="en-US" dirty="0"/>
              <a:t>If you were one of millions of children who completed the Drug Abuse Resistance Education program, or D.A.R.E., between 1983 and 2009, you may be surprised to learn that scientists have repeatedly shown that the program did not work. Despite being the nation’s most popular substance-abuse prevention program, </a:t>
            </a:r>
            <a:r>
              <a:rPr lang="en-US" b="1" dirty="0"/>
              <a:t>D.A.R.E. did not make you less likely to become a drug addict or even to refuse that first beer from your friends.</a:t>
            </a:r>
          </a:p>
          <a:p>
            <a:pPr marL="0" indent="0">
              <a:buNone/>
            </a:pPr>
            <a:endParaRPr lang="en-US" dirty="0"/>
          </a:p>
          <a:p>
            <a:r>
              <a:rPr lang="en-US" dirty="0"/>
              <a:t>In 2014, the US rolled out a “new DARE program.”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99" y="2179608"/>
            <a:ext cx="3037538" cy="1086764"/>
          </a:xfrm>
          <a:prstGeom prst="rect">
            <a:avLst/>
          </a:prstGeom>
        </p:spPr>
      </p:pic>
    </p:spTree>
    <p:extLst>
      <p:ext uri="{BB962C8B-B14F-4D97-AF65-F5344CB8AC3E}">
        <p14:creationId xmlns:p14="http://schemas.microsoft.com/office/powerpoint/2010/main" val="283664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4917-5934-4576-90B5-7979F6C18C34}"/>
              </a:ext>
            </a:extLst>
          </p:cNvPr>
          <p:cNvSpPr>
            <a:spLocks noGrp="1"/>
          </p:cNvSpPr>
          <p:nvPr>
            <p:ph type="title"/>
          </p:nvPr>
        </p:nvSpPr>
        <p:spPr/>
        <p:txBody>
          <a:bodyPr>
            <a:normAutofit fontScale="90000"/>
          </a:bodyPr>
          <a:lstStyle/>
          <a:p>
            <a:r>
              <a:rPr lang="en-CA" dirty="0"/>
              <a:t>How EBP can help: Crime concentration, procedural justice and the death of Sandra Bland</a:t>
            </a:r>
          </a:p>
        </p:txBody>
      </p:sp>
      <p:pic>
        <p:nvPicPr>
          <p:cNvPr id="5" name="Content Placeholder 4" descr="A smiling girl taking a selfie&#10;&#10;Description automatically generated">
            <a:extLst>
              <a:ext uri="{FF2B5EF4-FFF2-40B4-BE49-F238E27FC236}">
                <a16:creationId xmlns:a16="http://schemas.microsoft.com/office/drawing/2014/main" id="{9262CE84-B3F7-4AC4-BA79-14914DB3CB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757" y="1825625"/>
            <a:ext cx="5727875" cy="4351338"/>
          </a:xfrm>
        </p:spPr>
      </p:pic>
    </p:spTree>
    <p:extLst>
      <p:ext uri="{BB962C8B-B14F-4D97-AF65-F5344CB8AC3E}">
        <p14:creationId xmlns:p14="http://schemas.microsoft.com/office/powerpoint/2010/main" val="3367108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16A4-56A9-4ABD-8A33-B04CA1434C2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0A53922-A412-49C1-BC42-45D07C78C5D5}"/>
              </a:ext>
            </a:extLst>
          </p:cNvPr>
          <p:cNvSpPr>
            <a:spLocks noGrp="1"/>
          </p:cNvSpPr>
          <p:nvPr>
            <p:ph idx="1"/>
          </p:nvPr>
        </p:nvSpPr>
        <p:spPr/>
        <p:txBody>
          <a:bodyPr/>
          <a:lstStyle/>
          <a:p>
            <a:endParaRPr lang="en-CA" dirty="0"/>
          </a:p>
        </p:txBody>
      </p:sp>
      <p:sp>
        <p:nvSpPr>
          <p:cNvPr id="4" name="Rectangle 3">
            <a:extLst>
              <a:ext uri="{FF2B5EF4-FFF2-40B4-BE49-F238E27FC236}">
                <a16:creationId xmlns:a16="http://schemas.microsoft.com/office/drawing/2014/main" id="{DF52DEB9-4824-4076-A020-B45837ED961E}"/>
              </a:ext>
            </a:extLst>
          </p:cNvPr>
          <p:cNvSpPr/>
          <p:nvPr/>
        </p:nvSpPr>
        <p:spPr>
          <a:xfrm>
            <a:off x="3487919" y="3148553"/>
            <a:ext cx="5128066" cy="369332"/>
          </a:xfrm>
          <a:prstGeom prst="rect">
            <a:avLst/>
          </a:prstGeom>
        </p:spPr>
        <p:txBody>
          <a:bodyPr wrap="square">
            <a:spAutoFit/>
          </a:bodyPr>
          <a:lstStyle/>
          <a:p>
            <a:r>
              <a:rPr lang="en-CA" dirty="0">
                <a:hlinkClick r:id="rId2"/>
              </a:rPr>
              <a:t>https://www.youtube.com/watch?v=aGnENyG3Aq4</a:t>
            </a:r>
            <a:endParaRPr lang="en-CA" dirty="0"/>
          </a:p>
        </p:txBody>
      </p:sp>
    </p:spTree>
    <p:extLst>
      <p:ext uri="{BB962C8B-B14F-4D97-AF65-F5344CB8AC3E}">
        <p14:creationId xmlns:p14="http://schemas.microsoft.com/office/powerpoint/2010/main" val="151808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03"/>
            <a:ext cx="10515600" cy="929389"/>
          </a:xfrm>
        </p:spPr>
        <p:txBody>
          <a:bodyPr/>
          <a:lstStyle/>
          <a:p>
            <a:pPr algn="ctr"/>
            <a:r>
              <a:rPr lang="en-US" b="1" dirty="0"/>
              <a:t>Origins of EBP</a:t>
            </a:r>
          </a:p>
        </p:txBody>
      </p:sp>
      <p:sp>
        <p:nvSpPr>
          <p:cNvPr id="3" name="Content Placeholder 2"/>
          <p:cNvSpPr>
            <a:spLocks noGrp="1"/>
          </p:cNvSpPr>
          <p:nvPr>
            <p:ph idx="1"/>
          </p:nvPr>
        </p:nvSpPr>
        <p:spPr>
          <a:xfrm>
            <a:off x="299803" y="1079293"/>
            <a:ext cx="11053997" cy="5426438"/>
          </a:xfrm>
        </p:spPr>
        <p:txBody>
          <a:bodyPr>
            <a:normAutofit fontScale="92500" lnSpcReduction="10000"/>
          </a:bodyPr>
          <a:lstStyle/>
          <a:p>
            <a:pPr marL="0" indent="0">
              <a:buNone/>
            </a:pPr>
            <a:r>
              <a:rPr lang="en-US" dirty="0"/>
              <a:t>EBP was developed by Lawrence Sherman (1998). </a:t>
            </a:r>
          </a:p>
          <a:p>
            <a:pPr marL="0" indent="0">
              <a:lnSpc>
                <a:spcPct val="100000"/>
              </a:lnSpc>
              <a:spcBef>
                <a:spcPts val="0"/>
              </a:spcBef>
              <a:buNone/>
            </a:pPr>
            <a:endParaRPr lang="en-US" dirty="0"/>
          </a:p>
          <a:p>
            <a:pPr marL="0" indent="0">
              <a:lnSpc>
                <a:spcPct val="100000"/>
              </a:lnSpc>
              <a:spcBef>
                <a:spcPts val="0"/>
              </a:spcBef>
              <a:buNone/>
            </a:pPr>
            <a:r>
              <a:rPr lang="en-US" dirty="0"/>
              <a:t>Sherman spent years studying policing innovations in </a:t>
            </a:r>
          </a:p>
          <a:p>
            <a:pPr marL="0" indent="0">
              <a:lnSpc>
                <a:spcPct val="100000"/>
              </a:lnSpc>
              <a:spcBef>
                <a:spcPts val="0"/>
              </a:spcBef>
              <a:buNone/>
            </a:pPr>
            <a:r>
              <a:rPr lang="en-US" dirty="0"/>
              <a:t>the field. Looking at what was going on in the police world, he noted many policing programs were built on un-tested assumptions (experience, anecdote, etc.). He turned to the science of medicine for inspiration in developing a new body of policing research. </a:t>
            </a:r>
          </a:p>
          <a:p>
            <a:pPr marL="0" indent="0">
              <a:buNone/>
            </a:pPr>
            <a:endParaRPr lang="en-US" dirty="0"/>
          </a:p>
          <a:p>
            <a:pPr marL="0" indent="0">
              <a:buNone/>
            </a:pPr>
            <a:r>
              <a:rPr lang="en-US" dirty="0"/>
              <a:t>In medicine, new clinical treatments are tested using a scientific method known as the ‘randomized control trial.’ </a:t>
            </a:r>
          </a:p>
          <a:p>
            <a:pPr marL="0" indent="0">
              <a:buNone/>
            </a:pPr>
            <a:endParaRPr lang="en-US" dirty="0"/>
          </a:p>
          <a:p>
            <a:pPr marL="0" indent="0">
              <a:buNone/>
            </a:pPr>
            <a:r>
              <a:rPr lang="en-US" dirty="0"/>
              <a:t>For Sherman, policing strategies aimed at crime problems related to specific types of </a:t>
            </a:r>
            <a:r>
              <a:rPr lang="en-US" i="1" dirty="0"/>
              <a:t>offenders</a:t>
            </a:r>
            <a:r>
              <a:rPr lang="en-US" dirty="0"/>
              <a:t>, </a:t>
            </a:r>
            <a:r>
              <a:rPr lang="en-US" i="1" dirty="0"/>
              <a:t>victims</a:t>
            </a:r>
            <a:r>
              <a:rPr lang="en-US" dirty="0"/>
              <a:t> and/or </a:t>
            </a:r>
            <a:r>
              <a:rPr lang="en-US" i="1" dirty="0"/>
              <a:t>places</a:t>
            </a:r>
            <a:r>
              <a:rPr lang="en-US" dirty="0"/>
              <a:t> should ideally be tested using randomized control trials.</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451" y="95295"/>
            <a:ext cx="2710409" cy="1967993"/>
          </a:xfrm>
          <a:prstGeom prst="rect">
            <a:avLst/>
          </a:prstGeom>
        </p:spPr>
      </p:pic>
    </p:spTree>
    <p:extLst>
      <p:ext uri="{BB962C8B-B14F-4D97-AF65-F5344CB8AC3E}">
        <p14:creationId xmlns:p14="http://schemas.microsoft.com/office/powerpoint/2010/main" val="131855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25" y="365125"/>
            <a:ext cx="10515600" cy="864068"/>
          </a:xfrm>
        </p:spPr>
        <p:txBody>
          <a:bodyPr>
            <a:normAutofit fontScale="90000"/>
          </a:bodyPr>
          <a:lstStyle/>
          <a:p>
            <a:pPr algn="ctr"/>
            <a:br>
              <a:rPr lang="en-US" b="1" dirty="0"/>
            </a:br>
            <a:endParaRPr lang="en-US" b="1" dirty="0"/>
          </a:p>
        </p:txBody>
      </p:sp>
      <p:sp>
        <p:nvSpPr>
          <p:cNvPr id="3" name="Content Placeholder 2"/>
          <p:cNvSpPr>
            <a:spLocks noGrp="1"/>
          </p:cNvSpPr>
          <p:nvPr>
            <p:ph idx="1"/>
          </p:nvPr>
        </p:nvSpPr>
        <p:spPr>
          <a:xfrm>
            <a:off x="838200" y="1229193"/>
            <a:ext cx="10515600" cy="4947769"/>
          </a:xfrm>
        </p:spPr>
        <p:txBody>
          <a:bodyPr>
            <a:normAutofit/>
          </a:bodyPr>
          <a:lstStyle/>
          <a:p>
            <a:pPr marL="0" lvl="0" indent="0">
              <a:buNone/>
            </a:pPr>
            <a:r>
              <a:rPr lang="en-US" b="1" dirty="0"/>
              <a:t>4 key ideas embodied in EBP: </a:t>
            </a:r>
            <a:endParaRPr lang="en-US" dirty="0"/>
          </a:p>
          <a:p>
            <a:pPr lvl="0"/>
            <a:endParaRPr lang="en-US" dirty="0"/>
          </a:p>
          <a:p>
            <a:pPr lvl="0"/>
            <a:r>
              <a:rPr lang="en-US" dirty="0"/>
              <a:t>1. scientific research has a role to play in developing effective and efficient policing programs;</a:t>
            </a:r>
          </a:p>
          <a:p>
            <a:pPr lvl="0"/>
            <a:r>
              <a:rPr lang="en-US" dirty="0"/>
              <a:t>2. research produced must meet standards of methodological rigor </a:t>
            </a:r>
            <a:r>
              <a:rPr lang="en-US" i="1" dirty="0"/>
              <a:t>and</a:t>
            </a:r>
            <a:r>
              <a:rPr lang="en-US" dirty="0"/>
              <a:t> be useful to policing;</a:t>
            </a:r>
          </a:p>
          <a:p>
            <a:pPr lvl="0"/>
            <a:r>
              <a:rPr lang="en-US" dirty="0"/>
              <a:t>3. results should be easily translatable into everyday police practice and policy, and;</a:t>
            </a:r>
          </a:p>
          <a:p>
            <a:r>
              <a:rPr lang="en-US" dirty="0"/>
              <a:t>4.  research should be the outcome of a blending of police experience with academic research skills.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463" y="-644871"/>
            <a:ext cx="3150432" cy="2914150"/>
          </a:xfrm>
          <a:prstGeom prst="rect">
            <a:avLst/>
          </a:prstGeom>
        </p:spPr>
      </p:pic>
    </p:spTree>
    <p:extLst>
      <p:ext uri="{BB962C8B-B14F-4D97-AF65-F5344CB8AC3E}">
        <p14:creationId xmlns:p14="http://schemas.microsoft.com/office/powerpoint/2010/main" val="308853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74" y="320155"/>
            <a:ext cx="11377534" cy="790386"/>
          </a:xfrm>
        </p:spPr>
        <p:txBody>
          <a:bodyPr/>
          <a:lstStyle/>
          <a:p>
            <a:pPr algn="ctr"/>
            <a:r>
              <a:rPr lang="en-US" b="1" dirty="0"/>
              <a:t>Evidence + experience = expertise</a:t>
            </a:r>
          </a:p>
        </p:txBody>
      </p:sp>
      <p:sp>
        <p:nvSpPr>
          <p:cNvPr id="3" name="Content Placeholder 2"/>
          <p:cNvSpPr>
            <a:spLocks noGrp="1"/>
          </p:cNvSpPr>
          <p:nvPr>
            <p:ph idx="1"/>
          </p:nvPr>
        </p:nvSpPr>
        <p:spPr>
          <a:xfrm>
            <a:off x="344774" y="1244184"/>
            <a:ext cx="11081479" cy="5366479"/>
          </a:xfrm>
        </p:spPr>
        <p:txBody>
          <a:bodyPr>
            <a:normAutofit lnSpcReduction="10000"/>
          </a:bodyPr>
          <a:lstStyle/>
          <a:p>
            <a:pPr marL="0" indent="0">
              <a:buNone/>
            </a:pPr>
            <a:r>
              <a:rPr lang="en-US" dirty="0"/>
              <a:t>EBP </a:t>
            </a:r>
            <a:r>
              <a:rPr lang="en-US" b="1" dirty="0"/>
              <a:t>incorporates the police in the research process</a:t>
            </a:r>
            <a:r>
              <a:rPr lang="en-US" dirty="0"/>
              <a:t>. </a:t>
            </a:r>
          </a:p>
          <a:p>
            <a:pPr marL="0" indent="0">
              <a:buNone/>
            </a:pPr>
            <a:endParaRPr lang="en-US" dirty="0"/>
          </a:p>
          <a:p>
            <a:pPr>
              <a:buFontTx/>
              <a:buChar char="-"/>
            </a:pPr>
            <a:r>
              <a:rPr lang="en-US" dirty="0"/>
              <a:t>as co-creators of projects (helping to develop topics, research questions, refine methods, etc.) </a:t>
            </a:r>
          </a:p>
          <a:p>
            <a:pPr marL="0" indent="0">
              <a:buNone/>
            </a:pPr>
            <a:endParaRPr lang="en-US" dirty="0"/>
          </a:p>
          <a:p>
            <a:pPr>
              <a:buFontTx/>
              <a:buChar char="-"/>
            </a:pPr>
            <a:r>
              <a:rPr lang="en-US" dirty="0"/>
              <a:t>as co-investigators on research teams (conducting research and/or analyzing results) </a:t>
            </a:r>
          </a:p>
          <a:p>
            <a:pPr marL="0" indent="0">
              <a:buNone/>
            </a:pPr>
            <a:endParaRPr lang="en-US" dirty="0"/>
          </a:p>
          <a:p>
            <a:pPr>
              <a:lnSpc>
                <a:spcPct val="100000"/>
              </a:lnSpc>
              <a:spcBef>
                <a:spcPts val="0"/>
              </a:spcBef>
              <a:buFontTx/>
              <a:buChar char="-"/>
            </a:pPr>
            <a:r>
              <a:rPr lang="en-US" dirty="0"/>
              <a:t>serve as advisors during the research process (providing advice </a:t>
            </a:r>
          </a:p>
          <a:p>
            <a:pPr marL="0" indent="0">
              <a:lnSpc>
                <a:spcPct val="100000"/>
              </a:lnSpc>
              <a:spcBef>
                <a:spcPts val="0"/>
              </a:spcBef>
              <a:buNone/>
            </a:pPr>
            <a:r>
              <a:rPr lang="en-US" dirty="0"/>
              <a:t>and feedback while projects are ongoing)</a:t>
            </a:r>
          </a:p>
          <a:p>
            <a:pPr marL="0" indent="0">
              <a:lnSpc>
                <a:spcPct val="100000"/>
              </a:lnSpc>
              <a:spcBef>
                <a:spcPts val="0"/>
              </a:spcBef>
              <a:buNone/>
            </a:pPr>
            <a:endParaRPr lang="en-US" dirty="0"/>
          </a:p>
          <a:p>
            <a:pPr>
              <a:buFontTx/>
              <a:buChar char="-"/>
            </a:pPr>
            <a:r>
              <a:rPr lang="en-US" dirty="0"/>
              <a:t>and/or provide crucial feedback on study results and recommendations.  </a:t>
            </a:r>
          </a:p>
          <a:p>
            <a:pPr marL="0" indent="0">
              <a:buNone/>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9059" y="-113249"/>
            <a:ext cx="1657194" cy="1657194"/>
          </a:xfrm>
          <a:prstGeom prst="rect">
            <a:avLst/>
          </a:prstGeom>
        </p:spPr>
      </p:pic>
    </p:spTree>
    <p:extLst>
      <p:ext uri="{BB962C8B-B14F-4D97-AF65-F5344CB8AC3E}">
        <p14:creationId xmlns:p14="http://schemas.microsoft.com/office/powerpoint/2010/main" val="13865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D080-1D19-4FD7-B7C5-7CE455377099}"/>
              </a:ext>
            </a:extLst>
          </p:cNvPr>
          <p:cNvSpPr>
            <a:spLocks noGrp="1"/>
          </p:cNvSpPr>
          <p:nvPr>
            <p:ph type="title"/>
          </p:nvPr>
        </p:nvSpPr>
        <p:spPr/>
        <p:txBody>
          <a:bodyPr>
            <a:normAutofit fontScale="90000"/>
          </a:bodyPr>
          <a:lstStyle/>
          <a:p>
            <a:pPr algn="ctr"/>
            <a:r>
              <a:rPr lang="en-CA" b="1" dirty="0" err="1"/>
              <a:t>Hrm</a:t>
            </a:r>
            <a:r>
              <a:rPr lang="en-CA" b="1" dirty="0"/>
              <a:t>. What about data? What’s the diff between data &amp; evidence? Why can’t I just use my data? </a:t>
            </a:r>
          </a:p>
        </p:txBody>
      </p:sp>
      <p:sp>
        <p:nvSpPr>
          <p:cNvPr id="3" name="Content Placeholder 2">
            <a:extLst>
              <a:ext uri="{FF2B5EF4-FFF2-40B4-BE49-F238E27FC236}">
                <a16:creationId xmlns:a16="http://schemas.microsoft.com/office/drawing/2014/main" id="{92505CB2-77FD-4513-8F17-BD05ED205BFB}"/>
              </a:ext>
            </a:extLst>
          </p:cNvPr>
          <p:cNvSpPr>
            <a:spLocks noGrp="1"/>
          </p:cNvSpPr>
          <p:nvPr>
            <p:ph idx="1"/>
          </p:nvPr>
        </p:nvSpPr>
        <p:spPr/>
        <p:txBody>
          <a:bodyPr/>
          <a:lstStyle/>
          <a:p>
            <a:r>
              <a:rPr lang="en-CA" dirty="0"/>
              <a:t>Data is just data and has no meaning on its own.</a:t>
            </a:r>
          </a:p>
          <a:p>
            <a:endParaRPr lang="en-CA" dirty="0"/>
          </a:p>
          <a:p>
            <a:r>
              <a:rPr lang="en-CA" dirty="0"/>
              <a:t>Evidence is an interpretation of data – it has to be evidence for or of something; an argument, an opinion, a point of view or, if you wish to be all science-y, a hypothesis. </a:t>
            </a:r>
          </a:p>
          <a:p>
            <a:endParaRPr lang="en-CA" dirty="0"/>
          </a:p>
          <a:p>
            <a:r>
              <a:rPr lang="en-CA" dirty="0"/>
              <a:t>You can think of it this way: </a:t>
            </a:r>
          </a:p>
          <a:p>
            <a:pPr marL="0" indent="0">
              <a:buNone/>
            </a:pPr>
            <a:r>
              <a:rPr lang="en-CA" dirty="0"/>
              <a:t>  	what’s the difference between a clue and evidence in policing? </a:t>
            </a:r>
          </a:p>
          <a:p>
            <a:endParaRPr lang="en-CA" dirty="0"/>
          </a:p>
        </p:txBody>
      </p:sp>
      <p:pic>
        <p:nvPicPr>
          <p:cNvPr id="5" name="Picture 4">
            <a:extLst>
              <a:ext uri="{FF2B5EF4-FFF2-40B4-BE49-F238E27FC236}">
                <a16:creationId xmlns:a16="http://schemas.microsoft.com/office/drawing/2014/main" id="{C8B70311-88D5-4D5E-9DCB-2401F87C2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162" y="3648583"/>
            <a:ext cx="2841591" cy="1532915"/>
          </a:xfrm>
          <a:prstGeom prst="rect">
            <a:avLst/>
          </a:prstGeom>
        </p:spPr>
      </p:pic>
    </p:spTree>
    <p:extLst>
      <p:ext uri="{BB962C8B-B14F-4D97-AF65-F5344CB8AC3E}">
        <p14:creationId xmlns:p14="http://schemas.microsoft.com/office/powerpoint/2010/main" val="326210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B4CA-E0EB-487C-980B-7879EF651C9E}"/>
              </a:ext>
            </a:extLst>
          </p:cNvPr>
          <p:cNvSpPr>
            <a:spLocks noGrp="1"/>
          </p:cNvSpPr>
          <p:nvPr>
            <p:ph type="title"/>
          </p:nvPr>
        </p:nvSpPr>
        <p:spPr/>
        <p:txBody>
          <a:bodyPr/>
          <a:lstStyle/>
          <a:p>
            <a:pPr algn="ctr"/>
            <a:r>
              <a:rPr lang="en-CA" b="1" dirty="0"/>
              <a:t>So, what do we do with this EBP stuff?</a:t>
            </a:r>
          </a:p>
        </p:txBody>
      </p:sp>
      <p:sp>
        <p:nvSpPr>
          <p:cNvPr id="3" name="Content Placeholder 2">
            <a:extLst>
              <a:ext uri="{FF2B5EF4-FFF2-40B4-BE49-F238E27FC236}">
                <a16:creationId xmlns:a16="http://schemas.microsoft.com/office/drawing/2014/main" id="{10F5C0B4-2B04-435D-BC1E-C90EE680E6F4}"/>
              </a:ext>
            </a:extLst>
          </p:cNvPr>
          <p:cNvSpPr>
            <a:spLocks noGrp="1"/>
          </p:cNvSpPr>
          <p:nvPr>
            <p:ph idx="1"/>
          </p:nvPr>
        </p:nvSpPr>
        <p:spPr>
          <a:xfrm>
            <a:off x="735563" y="1586205"/>
            <a:ext cx="10515600" cy="5579804"/>
          </a:xfrm>
        </p:spPr>
        <p:txBody>
          <a:bodyPr/>
          <a:lstStyle/>
          <a:p>
            <a:r>
              <a:rPr lang="en-CA" dirty="0"/>
              <a:t>develop a better understanding of an issue - by describing the nature, extent and possible causes of a problem or looking at how a change was implemented; </a:t>
            </a:r>
          </a:p>
          <a:p>
            <a:pPr marL="0" indent="0">
              <a:buNone/>
            </a:pPr>
            <a:endParaRPr lang="en-CA" dirty="0"/>
          </a:p>
          <a:p>
            <a:pPr marL="0" indent="0">
              <a:buNone/>
            </a:pPr>
            <a:endParaRPr lang="en-CA" dirty="0"/>
          </a:p>
          <a:p>
            <a:pPr marL="0" indent="0">
              <a:buNone/>
            </a:pPr>
            <a:endParaRPr lang="en-CA" dirty="0"/>
          </a:p>
          <a:p>
            <a:r>
              <a:rPr lang="en-CA" dirty="0"/>
              <a:t>assess the effect of a policing intervention - by testing the impact of a new initiative in a specific context or exploring the possible consequences of a change in policing.</a:t>
            </a:r>
          </a:p>
        </p:txBody>
      </p:sp>
      <p:pic>
        <p:nvPicPr>
          <p:cNvPr id="5" name="Picture 4">
            <a:extLst>
              <a:ext uri="{FF2B5EF4-FFF2-40B4-BE49-F238E27FC236}">
                <a16:creationId xmlns:a16="http://schemas.microsoft.com/office/drawing/2014/main" id="{12A2C4BF-063D-4E1F-BDC9-F148C1ED2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846" y="2576784"/>
            <a:ext cx="1896691" cy="1601650"/>
          </a:xfrm>
          <a:prstGeom prst="rect">
            <a:avLst/>
          </a:prstGeom>
        </p:spPr>
      </p:pic>
      <p:pic>
        <p:nvPicPr>
          <p:cNvPr id="7" name="Picture 6">
            <a:extLst>
              <a:ext uri="{FF2B5EF4-FFF2-40B4-BE49-F238E27FC236}">
                <a16:creationId xmlns:a16="http://schemas.microsoft.com/office/drawing/2014/main" id="{A22DB506-9D82-4C61-B4C2-58B3C264E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539" y="2576784"/>
            <a:ext cx="1685925" cy="1657350"/>
          </a:xfrm>
          <a:prstGeom prst="rect">
            <a:avLst/>
          </a:prstGeom>
        </p:spPr>
      </p:pic>
      <p:pic>
        <p:nvPicPr>
          <p:cNvPr id="9" name="Picture 8">
            <a:extLst>
              <a:ext uri="{FF2B5EF4-FFF2-40B4-BE49-F238E27FC236}">
                <a16:creationId xmlns:a16="http://schemas.microsoft.com/office/drawing/2014/main" id="{4739B326-57E6-4957-BC4C-4A4EFCB6D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887" y="5273000"/>
            <a:ext cx="1647825" cy="1428750"/>
          </a:xfrm>
          <a:prstGeom prst="rect">
            <a:avLst/>
          </a:prstGeom>
        </p:spPr>
      </p:pic>
    </p:spTree>
    <p:extLst>
      <p:ext uri="{BB962C8B-B14F-4D97-AF65-F5344CB8AC3E}">
        <p14:creationId xmlns:p14="http://schemas.microsoft.com/office/powerpoint/2010/main" val="208603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853"/>
            <a:ext cx="11013286" cy="726869"/>
          </a:xfrm>
        </p:spPr>
        <p:txBody>
          <a:bodyPr>
            <a:normAutofit/>
          </a:bodyPr>
          <a:lstStyle/>
          <a:p>
            <a:pPr algn="ctr"/>
            <a:r>
              <a:rPr lang="en-US" sz="3600" b="1" dirty="0"/>
              <a:t>EBP topics</a:t>
            </a:r>
          </a:p>
        </p:txBody>
      </p:sp>
      <p:sp>
        <p:nvSpPr>
          <p:cNvPr id="3" name="Content Placeholder 2"/>
          <p:cNvSpPr>
            <a:spLocks noGrp="1"/>
          </p:cNvSpPr>
          <p:nvPr>
            <p:ph idx="1"/>
          </p:nvPr>
        </p:nvSpPr>
        <p:spPr>
          <a:xfrm>
            <a:off x="838200" y="839756"/>
            <a:ext cx="10515600" cy="5681884"/>
          </a:xfrm>
        </p:spPr>
        <p:txBody>
          <a:bodyPr>
            <a:normAutofit lnSpcReduction="10000"/>
          </a:bodyPr>
          <a:lstStyle/>
          <a:p>
            <a:pPr lvl="0"/>
            <a:r>
              <a:rPr lang="en-US" dirty="0"/>
              <a:t>Police leadership</a:t>
            </a:r>
          </a:p>
          <a:p>
            <a:pPr lvl="0"/>
            <a:r>
              <a:rPr lang="en-US" dirty="0"/>
              <a:t>Domestic abuse programs</a:t>
            </a:r>
          </a:p>
          <a:p>
            <a:pPr lvl="0"/>
            <a:r>
              <a:rPr lang="en-US" dirty="0"/>
              <a:t>Body worn cameras</a:t>
            </a:r>
          </a:p>
          <a:p>
            <a:pPr lvl="0"/>
            <a:r>
              <a:rPr lang="en-US" dirty="0"/>
              <a:t>Victim contact programs</a:t>
            </a:r>
          </a:p>
          <a:p>
            <a:pPr lvl="0"/>
            <a:r>
              <a:rPr lang="en-US" dirty="0"/>
              <a:t>Offender diversion programs</a:t>
            </a:r>
          </a:p>
          <a:p>
            <a:pPr lvl="0"/>
            <a:r>
              <a:rPr lang="en-US" dirty="0"/>
              <a:t>Traffic safety initiatives</a:t>
            </a:r>
          </a:p>
          <a:p>
            <a:pPr lvl="0"/>
            <a:r>
              <a:rPr lang="en-US" dirty="0"/>
              <a:t>Police workload issues</a:t>
            </a:r>
          </a:p>
          <a:p>
            <a:r>
              <a:rPr lang="en-US" dirty="0"/>
              <a:t>Foot patrol </a:t>
            </a:r>
          </a:p>
          <a:p>
            <a:r>
              <a:rPr lang="en-US" dirty="0"/>
              <a:t>Peer support programs for police officers</a:t>
            </a:r>
          </a:p>
          <a:p>
            <a:pPr lvl="0"/>
            <a:r>
              <a:rPr lang="en-US" dirty="0"/>
              <a:t>Prioritization strategies for offender targeting </a:t>
            </a:r>
          </a:p>
          <a:p>
            <a:r>
              <a:rPr lang="en-US" dirty="0"/>
              <a:t>Hot spot policing</a:t>
            </a:r>
          </a:p>
          <a:p>
            <a:r>
              <a:rPr lang="en-US" dirty="0"/>
              <a:t>Emotional intelligence testing for new recruits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28" y="1445441"/>
            <a:ext cx="5245743" cy="2947441"/>
          </a:xfrm>
          <a:prstGeom prst="rect">
            <a:avLst/>
          </a:prstGeom>
        </p:spPr>
      </p:pic>
    </p:spTree>
    <p:extLst>
      <p:ext uri="{BB962C8B-B14F-4D97-AF65-F5344CB8AC3E}">
        <p14:creationId xmlns:p14="http://schemas.microsoft.com/office/powerpoint/2010/main" val="125444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9098"/>
          </a:xfrm>
        </p:spPr>
        <p:txBody>
          <a:bodyPr/>
          <a:lstStyle/>
          <a:p>
            <a:r>
              <a:rPr lang="en-US" b="1" dirty="0"/>
              <a:t>The Triple T strategy</a:t>
            </a:r>
          </a:p>
        </p:txBody>
      </p:sp>
      <p:sp>
        <p:nvSpPr>
          <p:cNvPr id="3" name="Content Placeholder 2"/>
          <p:cNvSpPr>
            <a:spLocks noGrp="1"/>
          </p:cNvSpPr>
          <p:nvPr>
            <p:ph idx="1"/>
          </p:nvPr>
        </p:nvSpPr>
        <p:spPr>
          <a:xfrm>
            <a:off x="434715" y="1184224"/>
            <a:ext cx="10919085" cy="5456419"/>
          </a:xfrm>
        </p:spPr>
        <p:txBody>
          <a:bodyPr>
            <a:normAutofit/>
          </a:bodyPr>
          <a:lstStyle/>
          <a:p>
            <a:pPr marL="0" indent="0">
              <a:buNone/>
            </a:pPr>
            <a:r>
              <a:rPr lang="en-US" dirty="0"/>
              <a:t>In 2013 Sherman incorporated his ‘triple T’ strategy into EBP: </a:t>
            </a:r>
          </a:p>
          <a:p>
            <a:r>
              <a:rPr lang="en-US" i="1" dirty="0"/>
              <a:t>Targeting</a:t>
            </a:r>
            <a:r>
              <a:rPr lang="en-US" dirty="0"/>
              <a:t> – identifying a high priority policing problem (</a:t>
            </a:r>
            <a:r>
              <a:rPr lang="en-US" dirty="0" err="1"/>
              <a:t>ie</a:t>
            </a:r>
            <a:r>
              <a:rPr lang="en-US" dirty="0"/>
              <a:t>. a place, crime pattern, type of offense)</a:t>
            </a:r>
          </a:p>
          <a:p>
            <a:pPr marL="0" indent="0">
              <a:buNone/>
            </a:pPr>
            <a:r>
              <a:rPr lang="en-US" dirty="0"/>
              <a:t> </a:t>
            </a:r>
          </a:p>
          <a:p>
            <a:pPr>
              <a:lnSpc>
                <a:spcPct val="100000"/>
              </a:lnSpc>
              <a:spcBef>
                <a:spcPts val="0"/>
              </a:spcBef>
            </a:pPr>
            <a:r>
              <a:rPr lang="en-US" i="1" dirty="0"/>
              <a:t>Testing </a:t>
            </a:r>
            <a:r>
              <a:rPr lang="en-US" dirty="0"/>
              <a:t>– police strategies to fix the problem should </a:t>
            </a:r>
          </a:p>
          <a:p>
            <a:pPr marL="0" indent="0">
              <a:lnSpc>
                <a:spcPct val="100000"/>
              </a:lnSpc>
              <a:spcBef>
                <a:spcPts val="0"/>
              </a:spcBef>
              <a:buNone/>
            </a:pPr>
            <a:r>
              <a:rPr lang="en-US" dirty="0"/>
              <a:t>be </a:t>
            </a:r>
            <a:r>
              <a:rPr lang="en-US" i="1" dirty="0"/>
              <a:t>tested</a:t>
            </a:r>
            <a:r>
              <a:rPr lang="en-US" dirty="0"/>
              <a:t> through scientific research to make sure they </a:t>
            </a:r>
          </a:p>
          <a:p>
            <a:pPr marL="0" indent="0">
              <a:lnSpc>
                <a:spcPct val="100000"/>
              </a:lnSpc>
              <a:spcBef>
                <a:spcPts val="0"/>
              </a:spcBef>
              <a:buNone/>
            </a:pPr>
            <a:r>
              <a:rPr lang="en-US" dirty="0"/>
              <a:t>work (</a:t>
            </a:r>
            <a:r>
              <a:rPr lang="en-US" dirty="0" err="1"/>
              <a:t>ie</a:t>
            </a:r>
            <a:r>
              <a:rPr lang="en-US" dirty="0"/>
              <a:t>. reduce crime, increase arrests, improve </a:t>
            </a:r>
          </a:p>
          <a:p>
            <a:pPr marL="0" indent="0">
              <a:lnSpc>
                <a:spcPct val="100000"/>
              </a:lnSpc>
              <a:spcBef>
                <a:spcPts val="0"/>
              </a:spcBef>
              <a:buNone/>
            </a:pPr>
            <a:r>
              <a:rPr lang="en-US" dirty="0"/>
              <a:t>community satisfaction).</a:t>
            </a:r>
          </a:p>
          <a:p>
            <a:pPr marL="0" indent="0">
              <a:buNone/>
            </a:pPr>
            <a:endParaRPr lang="en-US" dirty="0"/>
          </a:p>
          <a:p>
            <a:r>
              <a:rPr lang="en-US" i="1" dirty="0"/>
              <a:t>Tracking </a:t>
            </a:r>
            <a:r>
              <a:rPr lang="en-US" dirty="0"/>
              <a:t>– once in place, solutions should be </a:t>
            </a:r>
            <a:r>
              <a:rPr lang="en-US" i="1" dirty="0"/>
              <a:t>tracked </a:t>
            </a:r>
            <a:r>
              <a:rPr lang="en-US" dirty="0"/>
              <a:t>over time to ensure they continue to work and, when needed, to make changes.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0998" y="2897551"/>
            <a:ext cx="3611002" cy="2029763"/>
          </a:xfrm>
          <a:prstGeom prst="rect">
            <a:avLst/>
          </a:prstGeom>
        </p:spPr>
      </p:pic>
    </p:spTree>
    <p:extLst>
      <p:ext uri="{BB962C8B-B14F-4D97-AF65-F5344CB8AC3E}">
        <p14:creationId xmlns:p14="http://schemas.microsoft.com/office/powerpoint/2010/main" val="354418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1070</Words>
  <Application>Microsoft Office PowerPoint</Application>
  <PresentationFormat>Widescreen</PresentationFormat>
  <Paragraphs>101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Evidence Based Policing</vt:lpstr>
      <vt:lpstr>Definition</vt:lpstr>
      <vt:lpstr>Origins of EBP</vt:lpstr>
      <vt:lpstr> </vt:lpstr>
      <vt:lpstr>Evidence + experience = expertise</vt:lpstr>
      <vt:lpstr>Hrm. What about data? What’s the diff between data &amp; evidence? Why can’t I just use my data? </vt:lpstr>
      <vt:lpstr>So, what do we do with this EBP stuff?</vt:lpstr>
      <vt:lpstr>EBP topics</vt:lpstr>
      <vt:lpstr>The Triple T strategy</vt:lpstr>
      <vt:lpstr>Our obsession: “what works”</vt:lpstr>
      <vt:lpstr>Example: sobriety checkpoints</vt:lpstr>
      <vt:lpstr>Canadian pot sobriety checks</vt:lpstr>
      <vt:lpstr>Works – directed patrols</vt:lpstr>
      <vt:lpstr>Ideas under trial (that look v. promising)</vt:lpstr>
      <vt:lpstr>What’s the most popular type of video on YouTube? </vt:lpstr>
      <vt:lpstr>Positive, targeted crime prevention messaging</vt:lpstr>
      <vt:lpstr>                        </vt:lpstr>
      <vt:lpstr>     </vt:lpstr>
      <vt:lpstr>Also obsessed with: what doesn’t work</vt:lpstr>
      <vt:lpstr>Doesn’t work – DARE programs</vt:lpstr>
      <vt:lpstr>How EBP can help: Crime concentration, procedural justice and the death of Sandra Bland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Evidence Based Policing Police Leaders Master Class   Dr. Laura Huey Canadian Society of Evidence Based Policing</dc:title>
  <dc:creator>Laura</dc:creator>
  <cp:lastModifiedBy>Laura Huey</cp:lastModifiedBy>
  <cp:revision>90</cp:revision>
  <dcterms:created xsi:type="dcterms:W3CDTF">2017-09-11T12:49:52Z</dcterms:created>
  <dcterms:modified xsi:type="dcterms:W3CDTF">2020-03-10T13:36:52Z</dcterms:modified>
</cp:coreProperties>
</file>