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6" r:id="rId23"/>
    <p:sldId id="285" r:id="rId24"/>
    <p:sldId id="3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3C21-AB0E-4C7B-96C8-38A5DBEC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EC68E-6A97-4D57-AD9C-EB1E34777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A9711-C898-48DB-80F6-69F108A5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08D6E-782A-4F20-BE88-958C2FBA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BFE54-D571-4CA1-933E-5ECA50EC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47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8371-FBAD-4BA1-83CF-72A0C4BF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F314-9B14-45C4-AFEE-6BC6E2F86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DC63-7279-49F5-B80B-E76D408B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42887-A747-4DD8-A1AB-C80B53DB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5134-A17B-4DD4-B732-0547AB87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8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1280F3-1A5D-403A-9ED4-96E846007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F638-278B-44AF-AC64-07CD5AC3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4C12-4395-4D78-9F1F-20599AB0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98798-C70C-4F76-AC05-7EA09F7D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BCCE2-0387-427C-B2DA-A7088837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32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7F994-466C-458A-BC59-8F6ACE80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A7BE8-BFC8-45AA-858F-CF076692F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C9672-1C97-4776-8218-CCEB595B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BD934-E656-4D43-8540-DAF9CEC1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B939A-ECDC-4F01-A128-CC3868DE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420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7755-DDDA-46CD-BEE6-1C73FF8B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79EE5-B1C4-4A97-A0C1-3C19EA242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D961-60EE-4F98-93B3-4B4D5598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28E88-246B-40A7-B156-6BE4E098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876E2-1CFB-4760-A82D-97CABE08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B333D-8191-453E-8422-CA2EBC7D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5102B-8E04-4ED0-B6C9-0D6E26CEE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F8DB7-518A-48F7-A3E6-91855E9B2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63B5F-6726-4B6B-9E16-81299B17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7616E-E686-4C61-85C3-0B08BD36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C4E06-26F4-4F36-8BDF-424FCB0E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044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F052-7F4D-4061-83A3-C8F89594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10198-09E3-4564-A4B2-F7A3DFE0A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0E95B-2160-4385-A4F6-644D20B13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565CF-8C55-46E2-AC1D-7948CFB02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8BE14-0FF5-46C4-91AD-BDBC10A2F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AA43F-E9FE-4B52-BBAD-97D2CA77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7EBEAB-1F5B-4FCD-933D-46E4B649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B72F2-A7B9-497C-96E6-65255FA8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12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D63B-8BAA-4982-A13A-10EDCA9C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592EE-8F60-4227-875B-C1C198E6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A8253-8001-4393-8D68-805286E9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B6383-D5CB-4C0D-9BD7-6A6E9EE7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604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C289-A6FE-490B-A942-56C6E0E7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E0BCF-ED52-4EF5-9A4D-E7CDB198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9DFA8-2C70-48C1-927B-4FE6A0EE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4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8D16-16CD-42D6-BB96-F05984D00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2E1E-F34C-420E-97D6-3505EE770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C1765-6BC6-4322-94A9-D337083BA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470B0-F772-4836-9076-809CA022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75C5B-2231-453E-B84F-E1B4883A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B3C52-4C48-4B8C-80B1-0FE069DC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93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58EC-5E5E-44D8-8459-68A72536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876C7-9C31-4AAC-970A-364A930F8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CA359-8132-4899-9EA1-5C0881563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255-36A1-47BD-9885-AC62EFF5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DB306-970B-4A4F-9DF7-A5E409E6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D6E37-FA52-401B-BE45-4608CD87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460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1B0F8-B985-4301-8C16-154AF8B0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4B5AC-C22C-40F6-BE24-9F47E5EAF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8B382-CBDC-4AA1-8A0E-3F228B8F9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07E99-09D6-4D95-8AD9-D6EDF9D37910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EA634-0F1A-4E16-8DE0-219405F15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1DDA-A2EC-4970-B1A3-32E86FD88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18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A280-47B5-4A1A-9754-5A56E71D0E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What does it mean to be ‘evidence based’?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D3F92-6904-400F-8004-0A47FF4DF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0133"/>
            <a:ext cx="9144000" cy="1655762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 descr="How to Make Any Question Essential with Three Easy Steps – Wabisabi Learning">
            <a:extLst>
              <a:ext uri="{FF2B5EF4-FFF2-40B4-BE49-F238E27FC236}">
                <a16:creationId xmlns:a16="http://schemas.microsoft.com/office/drawing/2014/main" id="{33034E2A-9F3B-4A02-8667-56B068E0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86" y="3691036"/>
            <a:ext cx="6649908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9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98" y="120130"/>
            <a:ext cx="5293624" cy="6465495"/>
          </a:xfrm>
        </p:spPr>
      </p:pic>
    </p:spTree>
    <p:extLst>
      <p:ext uri="{BB962C8B-B14F-4D97-AF65-F5344CB8AC3E}">
        <p14:creationId xmlns:p14="http://schemas.microsoft.com/office/powerpoint/2010/main" val="203431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57" y="295044"/>
            <a:ext cx="5089187" cy="6202931"/>
          </a:xfrm>
        </p:spPr>
      </p:pic>
    </p:spTree>
    <p:extLst>
      <p:ext uri="{BB962C8B-B14F-4D97-AF65-F5344CB8AC3E}">
        <p14:creationId xmlns:p14="http://schemas.microsoft.com/office/powerpoint/2010/main" val="70464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406" y="258120"/>
            <a:ext cx="13255755" cy="4313879"/>
          </a:xfrm>
        </p:spPr>
      </p:pic>
    </p:spTree>
    <p:extLst>
      <p:ext uri="{BB962C8B-B14F-4D97-AF65-F5344CB8AC3E}">
        <p14:creationId xmlns:p14="http://schemas.microsoft.com/office/powerpoint/2010/main" val="269766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776" y="808101"/>
            <a:ext cx="12616776" cy="1956170"/>
          </a:xfrm>
        </p:spPr>
      </p:pic>
    </p:spTree>
    <p:extLst>
      <p:ext uri="{BB962C8B-B14F-4D97-AF65-F5344CB8AC3E}">
        <p14:creationId xmlns:p14="http://schemas.microsoft.com/office/powerpoint/2010/main" val="14720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1" y="0"/>
            <a:ext cx="6390808" cy="6731540"/>
          </a:xfrm>
        </p:spPr>
      </p:pic>
    </p:spTree>
    <p:extLst>
      <p:ext uri="{BB962C8B-B14F-4D97-AF65-F5344CB8AC3E}">
        <p14:creationId xmlns:p14="http://schemas.microsoft.com/office/powerpoint/2010/main" val="113713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20" y="264965"/>
            <a:ext cx="8167394" cy="6242839"/>
          </a:xfrm>
        </p:spPr>
      </p:pic>
    </p:spTree>
    <p:extLst>
      <p:ext uri="{BB962C8B-B14F-4D97-AF65-F5344CB8AC3E}">
        <p14:creationId xmlns:p14="http://schemas.microsoft.com/office/powerpoint/2010/main" val="202480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86" y="155642"/>
            <a:ext cx="5872365" cy="6702969"/>
          </a:xfrm>
        </p:spPr>
      </p:pic>
    </p:spTree>
    <p:extLst>
      <p:ext uri="{BB962C8B-B14F-4D97-AF65-F5344CB8AC3E}">
        <p14:creationId xmlns:p14="http://schemas.microsoft.com/office/powerpoint/2010/main" val="116954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Scientific principle: </a:t>
            </a:r>
            <a:br>
              <a:rPr lang="en-CA" b="1" dirty="0"/>
            </a:br>
            <a:r>
              <a:rPr lang="en-CA" b="1" dirty="0"/>
              <a:t>replication (building an evidence base)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854808"/>
            <a:ext cx="10356511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Replication</a:t>
            </a:r>
            <a:r>
              <a:rPr lang="en-US" dirty="0"/>
              <a:t> – when a study uses the </a:t>
            </a:r>
            <a:r>
              <a:rPr lang="en-US" i="1" dirty="0"/>
              <a:t>same</a:t>
            </a:r>
            <a:r>
              <a:rPr lang="en-US" dirty="0"/>
              <a:t> methods as an original piece of research to see if a second (or third or fourth) study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achieves similar results. This strategy is used to build an evidence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base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Reproduction </a:t>
            </a:r>
            <a:r>
              <a:rPr lang="en-US" dirty="0"/>
              <a:t>– a study that uses</a:t>
            </a:r>
            <a:r>
              <a:rPr lang="en-US" b="1" dirty="0"/>
              <a:t> </a:t>
            </a:r>
            <a:r>
              <a:rPr lang="en-US" dirty="0"/>
              <a:t>similar, but not the same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methods, as an original piece of research to see if similar results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can be achieved. These studies also help us to understand the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strengths and limitations of different policing strategies.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28" y="1690687"/>
            <a:ext cx="2289242" cy="42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070" y="365125"/>
            <a:ext cx="9650730" cy="1325563"/>
          </a:xfrm>
        </p:spPr>
        <p:txBody>
          <a:bodyPr>
            <a:normAutofit/>
          </a:bodyPr>
          <a:lstStyle/>
          <a:p>
            <a:r>
              <a:rPr lang="en-CA" sz="4200" b="1" dirty="0"/>
              <a:t>What is this “evidence base” of which you speak?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0" y="2294414"/>
            <a:ext cx="8785860" cy="3413760"/>
          </a:xfrm>
        </p:spPr>
      </p:pic>
    </p:spTree>
    <p:extLst>
      <p:ext uri="{BB962C8B-B14F-4D97-AF65-F5344CB8AC3E}">
        <p14:creationId xmlns:p14="http://schemas.microsoft.com/office/powerpoint/2010/main" val="277297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169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6" y="365125"/>
            <a:ext cx="11206862" cy="5208824"/>
          </a:xfrm>
        </p:spPr>
      </p:pic>
    </p:spTree>
    <p:extLst>
      <p:ext uri="{BB962C8B-B14F-4D97-AF65-F5344CB8AC3E}">
        <p14:creationId xmlns:p14="http://schemas.microsoft.com/office/powerpoint/2010/main" val="302296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D080-1D19-4FD7-B7C5-7CE45537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dirty="0"/>
              <a:t>What is evidence? What 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5CB2-77FD-4513-8F17-BD05ED205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574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Data is just data and has no meaning on its own. </a:t>
            </a:r>
            <a:r>
              <a:rPr lang="en-CA" dirty="0" err="1"/>
              <a:t>Eg</a:t>
            </a:r>
            <a:r>
              <a:rPr lang="en-CA" dirty="0"/>
              <a:t>. 12% of people like Cheetos. Um … so what?</a:t>
            </a:r>
          </a:p>
          <a:p>
            <a:endParaRPr lang="en-CA" dirty="0"/>
          </a:p>
          <a:p>
            <a:r>
              <a:rPr lang="en-CA" dirty="0"/>
              <a:t>Evidence is an interpretation of data – it has to be evidence for or of something; an argument, an opinion, a point of view or, if you wish to be all science-y, a hypothesis. </a:t>
            </a:r>
          </a:p>
          <a:p>
            <a:endParaRPr lang="en-CA" dirty="0"/>
          </a:p>
          <a:p>
            <a:r>
              <a:rPr lang="en-CA" dirty="0"/>
              <a:t>You can think of it this way: </a:t>
            </a:r>
          </a:p>
          <a:p>
            <a:pPr marL="0" indent="0">
              <a:buNone/>
            </a:pPr>
            <a:r>
              <a:rPr lang="en-CA" dirty="0"/>
              <a:t>  	what’s the difference between a clue and evidence in those CSI </a:t>
            </a:r>
          </a:p>
          <a:p>
            <a:pPr marL="0" indent="0">
              <a:buNone/>
            </a:pPr>
            <a:r>
              <a:rPr lang="en-CA" dirty="0"/>
              <a:t>            shows you all love? 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70311-88D5-4D5E-9DCB-2401F87C2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12" y="3940558"/>
            <a:ext cx="2090656" cy="11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3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2767"/>
            <a:ext cx="12120664" cy="2848356"/>
          </a:xfrm>
        </p:spPr>
      </p:pic>
    </p:spTree>
    <p:extLst>
      <p:ext uri="{BB962C8B-B14F-4D97-AF65-F5344CB8AC3E}">
        <p14:creationId xmlns:p14="http://schemas.microsoft.com/office/powerpoint/2010/main" val="2880268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27" y="199755"/>
            <a:ext cx="9365067" cy="63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8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73BC-FC5A-4463-A113-FD89CBC8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2699F6-C861-4E02-9701-F3B2EE295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4" y="254524"/>
            <a:ext cx="12644667" cy="6165130"/>
          </a:xfrm>
        </p:spPr>
      </p:pic>
    </p:spTree>
    <p:extLst>
      <p:ext uri="{BB962C8B-B14F-4D97-AF65-F5344CB8AC3E}">
        <p14:creationId xmlns:p14="http://schemas.microsoft.com/office/powerpoint/2010/main" val="498540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8E7F-FBD4-4DC8-89DB-3EF5CEE9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207F1-848B-46FD-875A-8E1637466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3BD6D5-8EE4-484C-8290-398A3807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3" y="88016"/>
            <a:ext cx="11638005" cy="65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7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3024-259D-486A-B437-25C9A246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*break time*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6F011-9408-41AF-A555-85D493F2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41" y="1825625"/>
            <a:ext cx="3729718" cy="4351338"/>
          </a:xfrm>
        </p:spPr>
      </p:pic>
    </p:spTree>
    <p:extLst>
      <p:ext uri="{BB962C8B-B14F-4D97-AF65-F5344CB8AC3E}">
        <p14:creationId xmlns:p14="http://schemas.microsoft.com/office/powerpoint/2010/main" val="84744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A929-E54B-4A84-AB23-C1A3569A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0" y="-120067"/>
            <a:ext cx="11055220" cy="1325563"/>
          </a:xfrm>
        </p:spPr>
        <p:txBody>
          <a:bodyPr/>
          <a:lstStyle/>
          <a:p>
            <a:pPr algn="ctr"/>
            <a:r>
              <a:rPr lang="en-CA" b="1" dirty="0"/>
              <a:t>What constitutes ‘best evidence’?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00D7-BD33-49E0-A5F5-089552528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034905"/>
            <a:ext cx="9983556" cy="5561044"/>
          </a:xfrm>
        </p:spPr>
        <p:txBody>
          <a:bodyPr>
            <a:normAutofit/>
          </a:bodyPr>
          <a:lstStyle/>
          <a:p>
            <a:r>
              <a:rPr lang="en-CA" dirty="0"/>
              <a:t>The 'best available evidence will </a:t>
            </a:r>
            <a:r>
              <a:rPr lang="en-CA" dirty="0">
                <a:solidFill>
                  <a:srgbClr val="FF0000"/>
                </a:solidFill>
              </a:rPr>
              <a:t>use appropriate research methods and sources</a:t>
            </a:r>
            <a:r>
              <a:rPr lang="en-CA" dirty="0"/>
              <a:t> for the question being asked.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Research should be carefully conducted, peer reviewed and transparent about its methods, limitations, and how its conclusions were reached.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Where there is little or no formal research, </a:t>
            </a:r>
            <a:r>
              <a:rPr lang="en-CA" dirty="0">
                <a:solidFill>
                  <a:srgbClr val="FF0000"/>
                </a:solidFill>
              </a:rPr>
              <a:t>other evidence such as professional consensus and peer review, may be regarded as the 'best available', if gathered and documented in a careful and transparent way</a:t>
            </a:r>
            <a:r>
              <a:rPr lang="en-CA" dirty="0"/>
              <a:t>. 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77987-DBE7-486E-A98F-98D19C271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39" y="863660"/>
            <a:ext cx="3049259" cy="20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3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A484-55E3-44AD-A5C7-73F26FBF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Evidence Based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CC3F-6203-4C34-8862-69EA84C64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Medicine</a:t>
            </a:r>
          </a:p>
          <a:p>
            <a:r>
              <a:rPr lang="en-CA" dirty="0"/>
              <a:t>Management</a:t>
            </a:r>
          </a:p>
          <a:p>
            <a:r>
              <a:rPr lang="en-CA" dirty="0"/>
              <a:t>Policing</a:t>
            </a:r>
          </a:p>
          <a:p>
            <a:r>
              <a:rPr lang="en-CA" dirty="0"/>
              <a:t>Nursing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9EF59-13A7-4858-AECD-B8488BA63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68" y="1517515"/>
            <a:ext cx="4165464" cy="3124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31CEF-8544-4120-BDDE-952953934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1" y="4254500"/>
            <a:ext cx="34290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0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A90FD-84F3-4D42-BCDD-AB876FE1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dirty="0"/>
              <a:t>What is an “evidence base”?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67F6-6D40-42C9-B268-B931C01FC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Too often, people think evidence based means you base your decision on the results of a study (you either commissioned or selected). Let’s see why that might be a bad idea.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3DA696-17AD-43BD-9CAB-607BEB9C7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12" y="3177162"/>
            <a:ext cx="4179651" cy="31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7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59" y="191341"/>
            <a:ext cx="7347165" cy="6666659"/>
          </a:xfrm>
        </p:spPr>
      </p:pic>
    </p:spTree>
    <p:extLst>
      <p:ext uri="{BB962C8B-B14F-4D97-AF65-F5344CB8AC3E}">
        <p14:creationId xmlns:p14="http://schemas.microsoft.com/office/powerpoint/2010/main" val="381433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" y="559111"/>
            <a:ext cx="12907955" cy="4100438"/>
          </a:xfrm>
        </p:spPr>
      </p:pic>
    </p:spTree>
    <p:extLst>
      <p:ext uri="{BB962C8B-B14F-4D97-AF65-F5344CB8AC3E}">
        <p14:creationId xmlns:p14="http://schemas.microsoft.com/office/powerpoint/2010/main" val="48148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Why math (which I hate) and logic (which I love) are my friends: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53" y="1825625"/>
            <a:ext cx="11196735" cy="4351338"/>
          </a:xfrm>
        </p:spPr>
        <p:txBody>
          <a:bodyPr/>
          <a:lstStyle/>
          <a:p>
            <a:r>
              <a:rPr lang="en-CA" dirty="0"/>
              <a:t>UK Census data (2014) courtesy of the Office of National Statistics: </a:t>
            </a:r>
          </a:p>
          <a:p>
            <a:pPr marL="0" indent="0">
              <a:buNone/>
            </a:pPr>
            <a:endParaRPr lang="en-CA" dirty="0"/>
          </a:p>
          <a:p>
            <a:pPr>
              <a:buFontTx/>
              <a:buChar char="-"/>
            </a:pPr>
            <a:r>
              <a:rPr lang="en-CA" dirty="0"/>
              <a:t>64.1 million people in the UK </a:t>
            </a:r>
            <a:r>
              <a:rPr lang="en-CA" dirty="0">
                <a:solidFill>
                  <a:srgbClr val="FF0000"/>
                </a:solidFill>
              </a:rPr>
              <a:t>(233 men and women aged 60+ murdered)</a:t>
            </a:r>
            <a:endParaRPr lang="en-CA" dirty="0"/>
          </a:p>
          <a:p>
            <a:pPr>
              <a:buFontTx/>
              <a:buChar char="-"/>
            </a:pPr>
            <a:r>
              <a:rPr lang="en-CA" dirty="0"/>
              <a:t>Males aged 75: 218, 365  </a:t>
            </a:r>
            <a:r>
              <a:rPr lang="en-CA" dirty="0">
                <a:solidFill>
                  <a:srgbClr val="FF0000"/>
                </a:solidFill>
              </a:rPr>
              <a:t>(39 men aged 75+ murdered)</a:t>
            </a:r>
            <a:endParaRPr lang="en-CA" dirty="0"/>
          </a:p>
          <a:p>
            <a:pPr>
              <a:buFontTx/>
              <a:buChar char="-"/>
            </a:pPr>
            <a:r>
              <a:rPr lang="en-CA" dirty="0"/>
              <a:t>Males aged 75: 250, 767  </a:t>
            </a:r>
            <a:r>
              <a:rPr lang="en-CA" dirty="0">
                <a:solidFill>
                  <a:srgbClr val="FF0000"/>
                </a:solidFill>
              </a:rPr>
              <a:t>(61 women aged 75+ murdered)</a:t>
            </a: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In this context, do we want to rethink the framing of this story? </a:t>
            </a:r>
            <a:r>
              <a:rPr lang="en-CA" dirty="0" err="1">
                <a:solidFill>
                  <a:schemeClr val="accent1">
                    <a:lumMod val="50000"/>
                  </a:schemeClr>
                </a:solidFill>
              </a:rPr>
              <a:t>Jes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dirty="0" err="1">
                <a:solidFill>
                  <a:schemeClr val="accent1">
                    <a:lumMod val="50000"/>
                  </a:schemeClr>
                </a:solidFill>
              </a:rPr>
              <a:t>sayin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09675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5" y="365125"/>
            <a:ext cx="11754968" cy="4683530"/>
          </a:xfrm>
        </p:spPr>
      </p:pic>
    </p:spTree>
    <p:extLst>
      <p:ext uri="{BB962C8B-B14F-4D97-AF65-F5344CB8AC3E}">
        <p14:creationId xmlns:p14="http://schemas.microsoft.com/office/powerpoint/2010/main" val="25834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458</Words>
  <Application>Microsoft Office PowerPoint</Application>
  <PresentationFormat>Widescreen</PresentationFormat>
  <Paragraphs>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What does it mean to be ‘evidence based’?</vt:lpstr>
      <vt:lpstr>What is evidence? What is data?</vt:lpstr>
      <vt:lpstr>What constitutes ‘best evidence’?</vt:lpstr>
      <vt:lpstr>Evidence Based Movements</vt:lpstr>
      <vt:lpstr>What is an “evidence base”?  </vt:lpstr>
      <vt:lpstr>PowerPoint Presentation</vt:lpstr>
      <vt:lpstr>PowerPoint Presentation</vt:lpstr>
      <vt:lpstr>Why math (which I hate) and logic (which I love) are my friends: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Scientific principle:  replication (building an evidence base)</vt:lpstr>
      <vt:lpstr>What is this “evidence base” of which you speak?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*break time*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be ‘evidence based’?</dc:title>
  <dc:creator>Laura</dc:creator>
  <cp:lastModifiedBy>Laura Huey</cp:lastModifiedBy>
  <cp:revision>29</cp:revision>
  <dcterms:created xsi:type="dcterms:W3CDTF">2018-01-13T16:22:47Z</dcterms:created>
  <dcterms:modified xsi:type="dcterms:W3CDTF">2020-09-08T15:39:38Z</dcterms:modified>
</cp:coreProperties>
</file>