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62" r:id="rId4"/>
    <p:sldId id="257" r:id="rId5"/>
    <p:sldId id="259" r:id="rId6"/>
    <p:sldId id="260" r:id="rId7"/>
    <p:sldId id="298" r:id="rId8"/>
    <p:sldId id="261" r:id="rId9"/>
    <p:sldId id="263" r:id="rId10"/>
    <p:sldId id="264" r:id="rId11"/>
    <p:sldId id="265" r:id="rId12"/>
    <p:sldId id="291" r:id="rId13"/>
    <p:sldId id="285" r:id="rId14"/>
    <p:sldId id="286" r:id="rId15"/>
    <p:sldId id="287" r:id="rId16"/>
    <p:sldId id="288" r:id="rId17"/>
    <p:sldId id="289" r:id="rId18"/>
    <p:sldId id="272" r:id="rId19"/>
    <p:sldId id="258" r:id="rId20"/>
    <p:sldId id="292" r:id="rId21"/>
    <p:sldId id="293" r:id="rId22"/>
    <p:sldId id="294" r:id="rId23"/>
    <p:sldId id="282"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71C2-E7DC-4BD4-97BB-5CA044FE3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DC1B045-5004-47D2-9BC2-6F511D7C6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DFC158E-17FC-41DC-99BE-4E399DA4EF28}"/>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5" name="Footer Placeholder 4">
            <a:extLst>
              <a:ext uri="{FF2B5EF4-FFF2-40B4-BE49-F238E27FC236}">
                <a16:creationId xmlns:a16="http://schemas.microsoft.com/office/drawing/2014/main" id="{743DEA5B-4A74-4BCF-8898-83BB5A1F58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83A809-804F-40F2-A092-3EF111C88AF8}"/>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184952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2308-C32E-42FD-951A-C0D9F4980F6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49D383-8BC0-4BC4-919F-3734F4B508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D76811-EEB5-4C12-840A-667FBF52F852}"/>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5" name="Footer Placeholder 4">
            <a:extLst>
              <a:ext uri="{FF2B5EF4-FFF2-40B4-BE49-F238E27FC236}">
                <a16:creationId xmlns:a16="http://schemas.microsoft.com/office/drawing/2014/main" id="{7DDD0C4A-0F3D-4819-B8A4-58A8F89FD4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F1F1218-384B-4377-8D1B-D00BCBD5B4B7}"/>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185990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57A256-A47A-437C-A253-5397D24A47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9114F33-4801-4C1B-936D-2254ED100B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11F9FD-64E1-4CF9-969D-D597C6E09997}"/>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5" name="Footer Placeholder 4">
            <a:extLst>
              <a:ext uri="{FF2B5EF4-FFF2-40B4-BE49-F238E27FC236}">
                <a16:creationId xmlns:a16="http://schemas.microsoft.com/office/drawing/2014/main" id="{C15A7151-4B32-4EB0-B946-ECC78C9A09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D5B4AA-CA00-4511-A27A-B2B344A6C547}"/>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309113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4059-11AA-4217-9932-513736CD38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C0EB8BB-33C6-4F74-B0BA-0A41615FFA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31C845-AC1D-4C28-B911-63CA90C7660E}"/>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5" name="Footer Placeholder 4">
            <a:extLst>
              <a:ext uri="{FF2B5EF4-FFF2-40B4-BE49-F238E27FC236}">
                <a16:creationId xmlns:a16="http://schemas.microsoft.com/office/drawing/2014/main" id="{843079F8-9C76-47D7-AF0E-28D1F7F708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F11261-DB3A-428C-8B7E-AB9CC6F65BFC}"/>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178130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F425-9DFF-427D-AFF1-06F45980AF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7B7ADDD-76B3-4791-B78B-A763CB6DA3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AAEF2-D939-47E0-AA42-306A2CCE4B62}"/>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5" name="Footer Placeholder 4">
            <a:extLst>
              <a:ext uri="{FF2B5EF4-FFF2-40B4-BE49-F238E27FC236}">
                <a16:creationId xmlns:a16="http://schemas.microsoft.com/office/drawing/2014/main" id="{A26360D7-8400-451C-A349-9DA752410B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DD5E40-115C-49D5-A7C2-F0ECAFA29006}"/>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284052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4407-6E42-43B9-B37A-95A438D692C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E59323F-7349-4527-A8BD-3DF9C36A5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CA855E6-EF6C-469D-8D5B-1373AD635C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6C1A9AE-B58B-4893-9170-1586C689B5F0}"/>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6" name="Footer Placeholder 5">
            <a:extLst>
              <a:ext uri="{FF2B5EF4-FFF2-40B4-BE49-F238E27FC236}">
                <a16:creationId xmlns:a16="http://schemas.microsoft.com/office/drawing/2014/main" id="{DD6B42A1-6154-4C09-BF78-EAD69532C5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808267-F093-462E-945E-A49F96D8FCD9}"/>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140829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8391-BA2C-4CF2-BB61-673C0EB3243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740DB14-CC5D-496A-8F15-0CDEC349DB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F678AC-721B-4197-B6C3-2DAC7099BA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B8C95C-FB9A-48DE-83CA-B056E594D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C3E825-4B5A-4923-BB38-1E30A50B2E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5661E9E-A6B0-4247-9B48-B169C8BFB48D}"/>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8" name="Footer Placeholder 7">
            <a:extLst>
              <a:ext uri="{FF2B5EF4-FFF2-40B4-BE49-F238E27FC236}">
                <a16:creationId xmlns:a16="http://schemas.microsoft.com/office/drawing/2014/main" id="{A519FC72-1200-4EDA-9028-F84AE181BDD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D599BDC-0902-49EE-9E53-B2B1F868316F}"/>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24597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C400-8FD2-4959-8335-97065FCD244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46215FC-9D6B-4F3C-B947-AD20682A5523}"/>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4" name="Footer Placeholder 3">
            <a:extLst>
              <a:ext uri="{FF2B5EF4-FFF2-40B4-BE49-F238E27FC236}">
                <a16:creationId xmlns:a16="http://schemas.microsoft.com/office/drawing/2014/main" id="{223B749F-BAA8-424D-8920-63CEBC88876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99A9F97-D686-40A9-A023-40AB4D15698B}"/>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88070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D9C4E-CA18-447E-A17B-EC167252A436}"/>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3" name="Footer Placeholder 2">
            <a:extLst>
              <a:ext uri="{FF2B5EF4-FFF2-40B4-BE49-F238E27FC236}">
                <a16:creationId xmlns:a16="http://schemas.microsoft.com/office/drawing/2014/main" id="{885E77B0-B6E1-4FCD-B0E6-C600702DEAC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6E6ED54-4739-49D8-AC91-3CAC6C06DF6A}"/>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364376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3592-2306-4F6E-A3B2-9C436C823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EB24DD4-477C-4666-80ED-90F808455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0729055-027F-4338-8BF4-356ADEB0F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DC4CBF-84F4-46D0-A4AE-44EB02D96B28}"/>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6" name="Footer Placeholder 5">
            <a:extLst>
              <a:ext uri="{FF2B5EF4-FFF2-40B4-BE49-F238E27FC236}">
                <a16:creationId xmlns:a16="http://schemas.microsoft.com/office/drawing/2014/main" id="{4FFC2338-D208-4768-A976-3666F08698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637269D-C2A9-4121-9099-46CB4067FA5D}"/>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206528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3E5B-A9F0-4E13-AA62-AEEAD1855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A267B59-A6FC-4593-AFB1-70E50470F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F0FCEC3-A481-4D0C-BA13-F49459BE8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5F293-7D3D-4570-B36E-9ED5675286DF}"/>
              </a:ext>
            </a:extLst>
          </p:cNvPr>
          <p:cNvSpPr>
            <a:spLocks noGrp="1"/>
          </p:cNvSpPr>
          <p:nvPr>
            <p:ph type="dt" sz="half" idx="10"/>
          </p:nvPr>
        </p:nvSpPr>
        <p:spPr/>
        <p:txBody>
          <a:bodyPr/>
          <a:lstStyle/>
          <a:p>
            <a:fld id="{7C73082F-7CBB-4663-9E84-9342C252C42F}" type="datetimeFigureOut">
              <a:rPr lang="en-CA" smtClean="0"/>
              <a:t>2020-09-07</a:t>
            </a:fld>
            <a:endParaRPr lang="en-CA"/>
          </a:p>
        </p:txBody>
      </p:sp>
      <p:sp>
        <p:nvSpPr>
          <p:cNvPr id="6" name="Footer Placeholder 5">
            <a:extLst>
              <a:ext uri="{FF2B5EF4-FFF2-40B4-BE49-F238E27FC236}">
                <a16:creationId xmlns:a16="http://schemas.microsoft.com/office/drawing/2014/main" id="{13861B79-5542-455A-A720-B67F0A4079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3DB4E7-D0CA-434D-8441-24B1026A1E20}"/>
              </a:ext>
            </a:extLst>
          </p:cNvPr>
          <p:cNvSpPr>
            <a:spLocks noGrp="1"/>
          </p:cNvSpPr>
          <p:nvPr>
            <p:ph type="sldNum" sz="quarter" idx="12"/>
          </p:nvPr>
        </p:nvSpPr>
        <p:spPr/>
        <p:txBody>
          <a:bodyPr/>
          <a:lstStyle/>
          <a:p>
            <a:fld id="{2F88BF01-6AD0-4569-8777-B19E05A5E562}" type="slidenum">
              <a:rPr lang="en-CA" smtClean="0"/>
              <a:t>‹#›</a:t>
            </a:fld>
            <a:endParaRPr lang="en-CA"/>
          </a:p>
        </p:txBody>
      </p:sp>
    </p:spTree>
    <p:extLst>
      <p:ext uri="{BB962C8B-B14F-4D97-AF65-F5344CB8AC3E}">
        <p14:creationId xmlns:p14="http://schemas.microsoft.com/office/powerpoint/2010/main" val="281056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E5566-505D-4601-961B-6AE0FAA64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AF3D650-AAA9-4787-9559-3D7AB778EF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B66329-0379-4A24-B14F-A762ADA8A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3082F-7CBB-4663-9E84-9342C252C42F}" type="datetimeFigureOut">
              <a:rPr lang="en-CA" smtClean="0"/>
              <a:t>2020-09-07</a:t>
            </a:fld>
            <a:endParaRPr lang="en-CA"/>
          </a:p>
        </p:txBody>
      </p:sp>
      <p:sp>
        <p:nvSpPr>
          <p:cNvPr id="5" name="Footer Placeholder 4">
            <a:extLst>
              <a:ext uri="{FF2B5EF4-FFF2-40B4-BE49-F238E27FC236}">
                <a16:creationId xmlns:a16="http://schemas.microsoft.com/office/drawing/2014/main" id="{02F0C80C-58E1-4679-8A06-2C47F285B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0406F8D-197F-4AD7-BDEC-7426E7817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8BF01-6AD0-4569-8777-B19E05A5E562}" type="slidenum">
              <a:rPr lang="en-CA" smtClean="0"/>
              <a:t>‹#›</a:t>
            </a:fld>
            <a:endParaRPr lang="en-CA"/>
          </a:p>
        </p:txBody>
      </p:sp>
    </p:spTree>
    <p:extLst>
      <p:ext uri="{BB962C8B-B14F-4D97-AF65-F5344CB8AC3E}">
        <p14:creationId xmlns:p14="http://schemas.microsoft.com/office/powerpoint/2010/main" val="180854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6563-5D08-4054-9892-3225FD8FA03E}"/>
              </a:ext>
            </a:extLst>
          </p:cNvPr>
          <p:cNvSpPr>
            <a:spLocks noGrp="1"/>
          </p:cNvSpPr>
          <p:nvPr>
            <p:ph type="ctrTitle"/>
          </p:nvPr>
        </p:nvSpPr>
        <p:spPr>
          <a:xfrm>
            <a:off x="1524000" y="1122363"/>
            <a:ext cx="9144000" cy="930173"/>
          </a:xfrm>
        </p:spPr>
        <p:txBody>
          <a:bodyPr>
            <a:normAutofit fontScale="90000"/>
          </a:bodyPr>
          <a:lstStyle/>
          <a:p>
            <a:r>
              <a:rPr lang="en-CA" dirty="0"/>
              <a:t>Communicating for different audiences, Part I</a:t>
            </a:r>
          </a:p>
        </p:txBody>
      </p:sp>
      <p:sp>
        <p:nvSpPr>
          <p:cNvPr id="3" name="Subtitle 2">
            <a:extLst>
              <a:ext uri="{FF2B5EF4-FFF2-40B4-BE49-F238E27FC236}">
                <a16:creationId xmlns:a16="http://schemas.microsoft.com/office/drawing/2014/main" id="{B9C4F931-B013-4238-A8D3-2C17D816494B}"/>
              </a:ext>
            </a:extLst>
          </p:cNvPr>
          <p:cNvSpPr>
            <a:spLocks noGrp="1"/>
          </p:cNvSpPr>
          <p:nvPr>
            <p:ph type="subTitle" idx="1"/>
          </p:nvPr>
        </p:nvSpPr>
        <p:spPr/>
        <p:txBody>
          <a:bodyPr/>
          <a:lstStyle/>
          <a:p>
            <a:endParaRPr lang="en-CA"/>
          </a:p>
        </p:txBody>
      </p:sp>
      <p:pic>
        <p:nvPicPr>
          <p:cNvPr id="5" name="Picture 4">
            <a:extLst>
              <a:ext uri="{FF2B5EF4-FFF2-40B4-BE49-F238E27FC236}">
                <a16:creationId xmlns:a16="http://schemas.microsoft.com/office/drawing/2014/main" id="{C89081C8-A4E6-4C45-9906-5A2C00EE0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213" y="2400172"/>
            <a:ext cx="5715810" cy="4057104"/>
          </a:xfrm>
          <a:prstGeom prst="rect">
            <a:avLst/>
          </a:prstGeom>
        </p:spPr>
      </p:pic>
    </p:spTree>
    <p:extLst>
      <p:ext uri="{BB962C8B-B14F-4D97-AF65-F5344CB8AC3E}">
        <p14:creationId xmlns:p14="http://schemas.microsoft.com/office/powerpoint/2010/main" val="25590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71EB-85B9-44A6-8447-3BEEF81153FC}"/>
              </a:ext>
            </a:extLst>
          </p:cNvPr>
          <p:cNvSpPr>
            <a:spLocks noGrp="1"/>
          </p:cNvSpPr>
          <p:nvPr>
            <p:ph type="title"/>
          </p:nvPr>
        </p:nvSpPr>
        <p:spPr/>
        <p:txBody>
          <a:bodyPr/>
          <a:lstStyle/>
          <a:p>
            <a:pPr algn="ctr"/>
            <a:r>
              <a:rPr lang="en-CA" b="1" dirty="0"/>
              <a:t>Audience: everyone</a:t>
            </a:r>
          </a:p>
        </p:txBody>
      </p:sp>
      <p:sp>
        <p:nvSpPr>
          <p:cNvPr id="3" name="Content Placeholder 2">
            <a:extLst>
              <a:ext uri="{FF2B5EF4-FFF2-40B4-BE49-F238E27FC236}">
                <a16:creationId xmlns:a16="http://schemas.microsoft.com/office/drawing/2014/main" id="{29CF7786-23E2-464B-A6C0-9AC73C13C68B}"/>
              </a:ext>
            </a:extLst>
          </p:cNvPr>
          <p:cNvSpPr>
            <a:spLocks noGrp="1"/>
          </p:cNvSpPr>
          <p:nvPr>
            <p:ph idx="1"/>
          </p:nvPr>
        </p:nvSpPr>
        <p:spPr/>
        <p:txBody>
          <a:bodyPr>
            <a:normAutofit/>
          </a:bodyPr>
          <a:lstStyle/>
          <a:p>
            <a:r>
              <a:rPr lang="en-CA" dirty="0"/>
              <a:t>Reacting, rather than responding, to questions: </a:t>
            </a:r>
          </a:p>
          <a:p>
            <a:endParaRPr lang="en-CA" dirty="0"/>
          </a:p>
          <a:p>
            <a:pPr marL="0" indent="0">
              <a:buNone/>
            </a:pPr>
            <a:r>
              <a:rPr lang="en-CA" dirty="0"/>
              <a:t>When a provocative question prompts you to react, rather than respond, you lose the argument--and lose the chance to add perspective to the debate. Cultivating the ability to give a non-anxious, non-reactive answer to a wildly provocative question does take practice, a sense of humor, and some distance, but it can be done.</a:t>
            </a:r>
          </a:p>
        </p:txBody>
      </p:sp>
    </p:spTree>
    <p:extLst>
      <p:ext uri="{BB962C8B-B14F-4D97-AF65-F5344CB8AC3E}">
        <p14:creationId xmlns:p14="http://schemas.microsoft.com/office/powerpoint/2010/main" val="98712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EBEA-78A8-44B6-9BB0-779E88F1A22D}"/>
              </a:ext>
            </a:extLst>
          </p:cNvPr>
          <p:cNvSpPr>
            <a:spLocks noGrp="1"/>
          </p:cNvSpPr>
          <p:nvPr>
            <p:ph type="title"/>
          </p:nvPr>
        </p:nvSpPr>
        <p:spPr/>
        <p:txBody>
          <a:bodyPr/>
          <a:lstStyle/>
          <a:p>
            <a:pPr algn="ctr"/>
            <a:r>
              <a:rPr lang="en-CA" b="1" dirty="0"/>
              <a:t>Audience: everyone</a:t>
            </a:r>
          </a:p>
        </p:txBody>
      </p:sp>
      <p:sp>
        <p:nvSpPr>
          <p:cNvPr id="3" name="Content Placeholder 2">
            <a:extLst>
              <a:ext uri="{FF2B5EF4-FFF2-40B4-BE49-F238E27FC236}">
                <a16:creationId xmlns:a16="http://schemas.microsoft.com/office/drawing/2014/main" id="{FFA32B4B-F7B8-4BDE-996A-52AF883BD9F9}"/>
              </a:ext>
            </a:extLst>
          </p:cNvPr>
          <p:cNvSpPr>
            <a:spLocks noGrp="1"/>
          </p:cNvSpPr>
          <p:nvPr>
            <p:ph idx="1"/>
          </p:nvPr>
        </p:nvSpPr>
        <p:spPr/>
        <p:txBody>
          <a:bodyPr/>
          <a:lstStyle/>
          <a:p>
            <a:r>
              <a:rPr lang="en-CA" dirty="0"/>
              <a:t>Insisting on giving your whole presentation despite the fact you’re now 15 minutes over.</a:t>
            </a:r>
          </a:p>
          <a:p>
            <a:endParaRPr lang="en-CA" dirty="0"/>
          </a:p>
          <a:p>
            <a:pPr marL="0" indent="0">
              <a:buNone/>
            </a:pPr>
            <a:r>
              <a:rPr lang="en-CA" dirty="0"/>
              <a:t>Great way to infuriate audience and talk hosts!</a:t>
            </a:r>
          </a:p>
        </p:txBody>
      </p:sp>
    </p:spTree>
    <p:extLst>
      <p:ext uri="{BB962C8B-B14F-4D97-AF65-F5344CB8AC3E}">
        <p14:creationId xmlns:p14="http://schemas.microsoft.com/office/powerpoint/2010/main" val="328385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6BDC-757E-4FA1-A7EE-78EBBA76D706}"/>
              </a:ext>
            </a:extLst>
          </p:cNvPr>
          <p:cNvSpPr>
            <a:spLocks noGrp="1"/>
          </p:cNvSpPr>
          <p:nvPr>
            <p:ph type="title"/>
          </p:nvPr>
        </p:nvSpPr>
        <p:spPr/>
        <p:txBody>
          <a:bodyPr/>
          <a:lstStyle/>
          <a:p>
            <a:r>
              <a:rPr lang="en-CA" dirty="0"/>
              <a:t>Audience: everyone but especially practitioners</a:t>
            </a:r>
          </a:p>
        </p:txBody>
      </p:sp>
      <p:sp>
        <p:nvSpPr>
          <p:cNvPr id="3" name="Content Placeholder 2">
            <a:extLst>
              <a:ext uri="{FF2B5EF4-FFF2-40B4-BE49-F238E27FC236}">
                <a16:creationId xmlns:a16="http://schemas.microsoft.com/office/drawing/2014/main" id="{4D6A4ABF-7147-4120-8081-F8E4021B34A8}"/>
              </a:ext>
            </a:extLst>
          </p:cNvPr>
          <p:cNvSpPr>
            <a:spLocks noGrp="1"/>
          </p:cNvSpPr>
          <p:nvPr>
            <p:ph idx="1"/>
          </p:nvPr>
        </p:nvSpPr>
        <p:spPr/>
        <p:txBody>
          <a:bodyPr>
            <a:normAutofit fontScale="92500" lnSpcReduction="10000"/>
          </a:bodyPr>
          <a:lstStyle/>
          <a:p>
            <a:r>
              <a:rPr lang="en-CA" dirty="0"/>
              <a:t>Insisting on using academic speak</a:t>
            </a:r>
          </a:p>
          <a:p>
            <a:endParaRPr lang="en-CA" dirty="0"/>
          </a:p>
          <a:p>
            <a:pPr marL="0" indent="0" algn="just">
              <a:buNone/>
            </a:pPr>
            <a:r>
              <a:rPr lang="en-CA" b="1" i="1" dirty="0">
                <a:solidFill>
                  <a:srgbClr val="000000"/>
                </a:solidFill>
                <a:latin typeface="Arial" panose="020B0604020202020204" pitchFamily="34" charset="0"/>
              </a:rPr>
              <a:t>Abstract. </a:t>
            </a:r>
            <a:endParaRPr lang="en-CA" dirty="0">
              <a:solidFill>
                <a:srgbClr val="000000"/>
              </a:solidFill>
              <a:latin typeface="Arial" panose="020B0604020202020204" pitchFamily="34" charset="0"/>
            </a:endParaRPr>
          </a:p>
          <a:p>
            <a:pPr marL="0" indent="0" algn="just">
              <a:buNone/>
            </a:pPr>
            <a:r>
              <a:rPr lang="en-CA" dirty="0">
                <a:solidFill>
                  <a:srgbClr val="000000"/>
                </a:solidFill>
                <a:latin typeface="Arial" panose="020B0604020202020204" pitchFamily="34" charset="0"/>
              </a:rPr>
              <a:t>From the critique of the risk’s geopolitical and its conception of “internal enemy”, we keep track of the Instruments for the New Doctrine for Hemispheric Security, making a comparative study between statements and derivative transactions of the Conference of Defense Ministers the Americas and the strategic role of the Union of South American Nations (UNASUR) in its Security Council, highlighting the disputes, breakdowns and restorations, as well as their potential, obstacles and challenges as a possible regional space in the building sovereignty and self-determination of the subcontinent. </a:t>
            </a:r>
            <a:endParaRPr lang="en-CA" dirty="0"/>
          </a:p>
          <a:p>
            <a:endParaRPr lang="en-CA" dirty="0"/>
          </a:p>
        </p:txBody>
      </p:sp>
    </p:spTree>
    <p:extLst>
      <p:ext uri="{BB962C8B-B14F-4D97-AF65-F5344CB8AC3E}">
        <p14:creationId xmlns:p14="http://schemas.microsoft.com/office/powerpoint/2010/main" val="356166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C391-E0B4-401E-A76A-63DE01F03142}"/>
              </a:ext>
            </a:extLst>
          </p:cNvPr>
          <p:cNvSpPr>
            <a:spLocks noGrp="1"/>
          </p:cNvSpPr>
          <p:nvPr>
            <p:ph type="title"/>
          </p:nvPr>
        </p:nvSpPr>
        <p:spPr/>
        <p:txBody>
          <a:bodyPr/>
          <a:lstStyle/>
          <a:p>
            <a:pPr algn="ctr"/>
            <a:r>
              <a:rPr lang="en-CA" b="1" dirty="0"/>
              <a:t>Audience: everyone</a:t>
            </a:r>
          </a:p>
        </p:txBody>
      </p:sp>
      <p:sp>
        <p:nvSpPr>
          <p:cNvPr id="3" name="Content Placeholder 2">
            <a:extLst>
              <a:ext uri="{FF2B5EF4-FFF2-40B4-BE49-F238E27FC236}">
                <a16:creationId xmlns:a16="http://schemas.microsoft.com/office/drawing/2014/main" id="{A9FB669A-98D6-441F-8B46-19AD8523598E}"/>
              </a:ext>
            </a:extLst>
          </p:cNvPr>
          <p:cNvSpPr>
            <a:spLocks noGrp="1"/>
          </p:cNvSpPr>
          <p:nvPr>
            <p:ph idx="1"/>
          </p:nvPr>
        </p:nvSpPr>
        <p:spPr>
          <a:xfrm>
            <a:off x="838200" y="1489435"/>
            <a:ext cx="10515600" cy="4687528"/>
          </a:xfrm>
        </p:spPr>
        <p:txBody>
          <a:bodyPr/>
          <a:lstStyle/>
          <a:p>
            <a:r>
              <a:rPr lang="en-CA" dirty="0"/>
              <a:t>Present your data in a way that only makes sense to you and possibly 3 other people on the planet</a:t>
            </a:r>
          </a:p>
          <a:p>
            <a:endParaRPr lang="en-CA" dirty="0"/>
          </a:p>
          <a:p>
            <a:endParaRPr lang="en-CA" dirty="0"/>
          </a:p>
        </p:txBody>
      </p:sp>
      <p:pic>
        <p:nvPicPr>
          <p:cNvPr id="5" name="Picture 4" descr="A close up of a map&#10;&#10;Description automatically generated">
            <a:extLst>
              <a:ext uri="{FF2B5EF4-FFF2-40B4-BE49-F238E27FC236}">
                <a16:creationId xmlns:a16="http://schemas.microsoft.com/office/drawing/2014/main" id="{1929D549-E687-4F21-8911-93E2ADFE6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126" y="2476072"/>
            <a:ext cx="6620759" cy="3507755"/>
          </a:xfrm>
          <a:prstGeom prst="rect">
            <a:avLst/>
          </a:prstGeom>
        </p:spPr>
      </p:pic>
    </p:spTree>
    <p:extLst>
      <p:ext uri="{BB962C8B-B14F-4D97-AF65-F5344CB8AC3E}">
        <p14:creationId xmlns:p14="http://schemas.microsoft.com/office/powerpoint/2010/main" val="48399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54C5-0F48-4A0D-9D8E-54BD72C6622D}"/>
              </a:ext>
            </a:extLst>
          </p:cNvPr>
          <p:cNvSpPr>
            <a:spLocks noGrp="1"/>
          </p:cNvSpPr>
          <p:nvPr>
            <p:ph type="title"/>
          </p:nvPr>
        </p:nvSpPr>
        <p:spPr/>
        <p:txBody>
          <a:bodyPr/>
          <a:lstStyle/>
          <a:p>
            <a:endParaRPr lang="en-CA"/>
          </a:p>
        </p:txBody>
      </p:sp>
      <p:pic>
        <p:nvPicPr>
          <p:cNvPr id="5" name="Content Placeholder 4" descr="A screenshot of a social media post&#10;&#10;Description automatically generated">
            <a:extLst>
              <a:ext uri="{FF2B5EF4-FFF2-40B4-BE49-F238E27FC236}">
                <a16:creationId xmlns:a16="http://schemas.microsoft.com/office/drawing/2014/main" id="{FBFB7D37-F98C-48D1-922E-A59C34E86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346" y="-582953"/>
            <a:ext cx="5905307" cy="7766178"/>
          </a:xfrm>
        </p:spPr>
      </p:pic>
    </p:spTree>
    <p:extLst>
      <p:ext uri="{BB962C8B-B14F-4D97-AF65-F5344CB8AC3E}">
        <p14:creationId xmlns:p14="http://schemas.microsoft.com/office/powerpoint/2010/main" val="126925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2658-17B4-43A6-807E-34EE7336DD9D}"/>
              </a:ext>
            </a:extLst>
          </p:cNvPr>
          <p:cNvSpPr>
            <a:spLocks noGrp="1"/>
          </p:cNvSpPr>
          <p:nvPr>
            <p:ph type="title"/>
          </p:nvPr>
        </p:nvSpPr>
        <p:spPr/>
        <p:txBody>
          <a:bodyPr/>
          <a:lstStyle/>
          <a:p>
            <a:endParaRPr lang="en-CA"/>
          </a:p>
        </p:txBody>
      </p:sp>
      <p:pic>
        <p:nvPicPr>
          <p:cNvPr id="5" name="Content Placeholder 4" descr="A screenshot of a cell phone&#10;&#10;Description automatically generated">
            <a:extLst>
              <a:ext uri="{FF2B5EF4-FFF2-40B4-BE49-F238E27FC236}">
                <a16:creationId xmlns:a16="http://schemas.microsoft.com/office/drawing/2014/main" id="{55D77B92-BB33-48AA-99BC-FD2C4AA5F7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064" y="75054"/>
            <a:ext cx="4752299" cy="6985622"/>
          </a:xfrm>
        </p:spPr>
      </p:pic>
      <p:pic>
        <p:nvPicPr>
          <p:cNvPr id="7" name="Picture 6" descr="A screenshot of a cell phone&#10;&#10;Description automatically generated">
            <a:extLst>
              <a:ext uri="{FF2B5EF4-FFF2-40B4-BE49-F238E27FC236}">
                <a16:creationId xmlns:a16="http://schemas.microsoft.com/office/drawing/2014/main" id="{B7039C2C-D968-49CC-B789-FD704F2A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27" y="0"/>
            <a:ext cx="6391373" cy="7136451"/>
          </a:xfrm>
          <a:prstGeom prst="rect">
            <a:avLst/>
          </a:prstGeom>
        </p:spPr>
      </p:pic>
    </p:spTree>
    <p:extLst>
      <p:ext uri="{BB962C8B-B14F-4D97-AF65-F5344CB8AC3E}">
        <p14:creationId xmlns:p14="http://schemas.microsoft.com/office/powerpoint/2010/main" val="61276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4115-E3F7-40D0-A2D5-CE99FEE56C02}"/>
              </a:ext>
            </a:extLst>
          </p:cNvPr>
          <p:cNvSpPr>
            <a:spLocks noGrp="1"/>
          </p:cNvSpPr>
          <p:nvPr>
            <p:ph type="title"/>
          </p:nvPr>
        </p:nvSpPr>
        <p:spPr/>
        <p:txBody>
          <a:bodyPr/>
          <a:lstStyle/>
          <a:p>
            <a:endParaRPr lang="en-CA"/>
          </a:p>
        </p:txBody>
      </p:sp>
      <p:pic>
        <p:nvPicPr>
          <p:cNvPr id="5" name="Content Placeholder 4" descr="A screenshot of a cell phone&#10;&#10;Description automatically generated">
            <a:extLst>
              <a:ext uri="{FF2B5EF4-FFF2-40B4-BE49-F238E27FC236}">
                <a16:creationId xmlns:a16="http://schemas.microsoft.com/office/drawing/2014/main" id="{84F207AE-A0D7-441E-98B7-9BCE38E276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83" y="365124"/>
            <a:ext cx="11852033" cy="5847139"/>
          </a:xfrm>
        </p:spPr>
      </p:pic>
    </p:spTree>
    <p:extLst>
      <p:ext uri="{BB962C8B-B14F-4D97-AF65-F5344CB8AC3E}">
        <p14:creationId xmlns:p14="http://schemas.microsoft.com/office/powerpoint/2010/main" val="129441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A7BAB-3B3A-4B59-B069-EACFD7CC2533}"/>
              </a:ext>
            </a:extLst>
          </p:cNvPr>
          <p:cNvSpPr>
            <a:spLocks noGrp="1"/>
          </p:cNvSpPr>
          <p:nvPr>
            <p:ph type="title"/>
          </p:nvPr>
        </p:nvSpPr>
        <p:spPr/>
        <p:txBody>
          <a:bodyPr/>
          <a:lstStyle/>
          <a:p>
            <a:endParaRPr lang="en-CA" dirty="0"/>
          </a:p>
        </p:txBody>
      </p:sp>
      <p:pic>
        <p:nvPicPr>
          <p:cNvPr id="6" name="Content Placeholder 5" descr="A close up of a logo&#10;&#10;Description automatically generated">
            <a:extLst>
              <a:ext uri="{FF2B5EF4-FFF2-40B4-BE49-F238E27FC236}">
                <a16:creationId xmlns:a16="http://schemas.microsoft.com/office/drawing/2014/main" id="{A8ECDDD2-471B-4492-AC15-4148C5DFF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573"/>
            <a:ext cx="12185182" cy="4899196"/>
          </a:xfrm>
        </p:spPr>
      </p:pic>
    </p:spTree>
    <p:extLst>
      <p:ext uri="{BB962C8B-B14F-4D97-AF65-F5344CB8AC3E}">
        <p14:creationId xmlns:p14="http://schemas.microsoft.com/office/powerpoint/2010/main" val="249874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063A-4445-4733-B5FD-53864A377103}"/>
              </a:ext>
            </a:extLst>
          </p:cNvPr>
          <p:cNvSpPr>
            <a:spLocks noGrp="1"/>
          </p:cNvSpPr>
          <p:nvPr>
            <p:ph type="title"/>
          </p:nvPr>
        </p:nvSpPr>
        <p:spPr/>
        <p:txBody>
          <a:bodyPr/>
          <a:lstStyle/>
          <a:p>
            <a:pPr algn="ctr"/>
            <a:r>
              <a:rPr lang="en-CA" b="1" dirty="0"/>
              <a:t>Audience: skeptics </a:t>
            </a:r>
            <a:br>
              <a:rPr lang="en-CA" b="1" dirty="0"/>
            </a:br>
            <a:r>
              <a:rPr lang="en-CA" b="1" dirty="0"/>
              <a:t>The ‘</a:t>
            </a:r>
            <a:r>
              <a:rPr lang="en-CA" b="1" dirty="0" err="1"/>
              <a:t>Sarick</a:t>
            </a:r>
            <a:r>
              <a:rPr lang="en-CA" b="1" dirty="0"/>
              <a:t> Effect’ (Grant)</a:t>
            </a:r>
          </a:p>
        </p:txBody>
      </p:sp>
      <p:pic>
        <p:nvPicPr>
          <p:cNvPr id="5" name="Content Placeholder 4">
            <a:extLst>
              <a:ext uri="{FF2B5EF4-FFF2-40B4-BE49-F238E27FC236}">
                <a16:creationId xmlns:a16="http://schemas.microsoft.com/office/drawing/2014/main" id="{E694240E-58F0-4E64-BB23-740246D3BD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082" y="1873790"/>
            <a:ext cx="10515600" cy="4147632"/>
          </a:xfrm>
        </p:spPr>
      </p:pic>
    </p:spTree>
    <p:extLst>
      <p:ext uri="{BB962C8B-B14F-4D97-AF65-F5344CB8AC3E}">
        <p14:creationId xmlns:p14="http://schemas.microsoft.com/office/powerpoint/2010/main" val="47305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3205-4267-44F5-A61D-5196DC8ED9D1}"/>
              </a:ext>
            </a:extLst>
          </p:cNvPr>
          <p:cNvSpPr>
            <a:spLocks noGrp="1"/>
          </p:cNvSpPr>
          <p:nvPr>
            <p:ph type="title"/>
          </p:nvPr>
        </p:nvSpPr>
        <p:spPr/>
        <p:txBody>
          <a:bodyPr/>
          <a:lstStyle/>
          <a:p>
            <a:pPr algn="ctr"/>
            <a:r>
              <a:rPr lang="en-CA" b="1" dirty="0"/>
              <a:t>Audience: skeptics</a:t>
            </a:r>
            <a:br>
              <a:rPr lang="en-CA" b="1" dirty="0"/>
            </a:br>
            <a:r>
              <a:rPr lang="en-CA" b="1" dirty="0"/>
              <a:t>The “</a:t>
            </a:r>
            <a:r>
              <a:rPr lang="en-CA" b="1" dirty="0" err="1"/>
              <a:t>Sarick</a:t>
            </a:r>
            <a:r>
              <a:rPr lang="en-CA" b="1" dirty="0"/>
              <a:t> effect” (Grant)</a:t>
            </a:r>
          </a:p>
        </p:txBody>
      </p:sp>
      <p:sp>
        <p:nvSpPr>
          <p:cNvPr id="3" name="Content Placeholder 2">
            <a:extLst>
              <a:ext uri="{FF2B5EF4-FFF2-40B4-BE49-F238E27FC236}">
                <a16:creationId xmlns:a16="http://schemas.microsoft.com/office/drawing/2014/main" id="{C1D2AD0D-F743-4F30-BF57-EF35852DDD3A}"/>
              </a:ext>
            </a:extLst>
          </p:cNvPr>
          <p:cNvSpPr>
            <a:spLocks noGrp="1"/>
          </p:cNvSpPr>
          <p:nvPr>
            <p:ph idx="1"/>
          </p:nvPr>
        </p:nvSpPr>
        <p:spPr/>
        <p:txBody>
          <a:bodyPr/>
          <a:lstStyle/>
          <a:p>
            <a:pPr marL="0" indent="0">
              <a:buNone/>
            </a:pPr>
            <a:r>
              <a:rPr lang="en-CA" dirty="0"/>
              <a:t>Leading with limitations:</a:t>
            </a:r>
          </a:p>
          <a:p>
            <a:pPr marL="0" indent="0">
              <a:buNone/>
            </a:pPr>
            <a:endParaRPr lang="en-CA" dirty="0"/>
          </a:p>
          <a:p>
            <a:r>
              <a:rPr lang="en-CA" dirty="0"/>
              <a:t>Disarms your audience</a:t>
            </a:r>
          </a:p>
          <a:p>
            <a:pPr marL="0" indent="0">
              <a:buNone/>
            </a:pPr>
            <a:endParaRPr lang="en-CA" dirty="0"/>
          </a:p>
          <a:p>
            <a:r>
              <a:rPr lang="en-CA" dirty="0"/>
              <a:t>Makes you look smarter (you’re willing to critically analyze things)</a:t>
            </a:r>
          </a:p>
          <a:p>
            <a:pPr marL="0" indent="0">
              <a:buNone/>
            </a:pPr>
            <a:endParaRPr lang="en-CA" dirty="0"/>
          </a:p>
          <a:p>
            <a:r>
              <a:rPr lang="en-CA" dirty="0"/>
              <a:t>Makes you look more trustworthy </a:t>
            </a:r>
          </a:p>
          <a:p>
            <a:endParaRPr lang="en-CA" dirty="0"/>
          </a:p>
        </p:txBody>
      </p:sp>
    </p:spTree>
    <p:extLst>
      <p:ext uri="{BB962C8B-B14F-4D97-AF65-F5344CB8AC3E}">
        <p14:creationId xmlns:p14="http://schemas.microsoft.com/office/powerpoint/2010/main" val="20173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9E49-8307-483B-933B-583727F96159}"/>
              </a:ext>
            </a:extLst>
          </p:cNvPr>
          <p:cNvSpPr>
            <a:spLocks noGrp="1"/>
          </p:cNvSpPr>
          <p:nvPr>
            <p:ph type="title"/>
          </p:nvPr>
        </p:nvSpPr>
        <p:spPr>
          <a:xfrm>
            <a:off x="9888718" y="365125"/>
            <a:ext cx="1465082" cy="1325563"/>
          </a:xfrm>
        </p:spPr>
        <p:txBody>
          <a:bodyPr>
            <a:normAutofit/>
          </a:bodyPr>
          <a:lstStyle/>
          <a:p>
            <a:r>
              <a:rPr lang="en-CA" sz="1400" b="1" dirty="0"/>
              <a:t>Duarte 2007</a:t>
            </a:r>
          </a:p>
        </p:txBody>
      </p:sp>
      <p:pic>
        <p:nvPicPr>
          <p:cNvPr id="7" name="Content Placeholder 6" descr="A screenshot of a social media post&#10;&#10;Description automatically generated">
            <a:extLst>
              <a:ext uri="{FF2B5EF4-FFF2-40B4-BE49-F238E27FC236}">
                <a16:creationId xmlns:a16="http://schemas.microsoft.com/office/drawing/2014/main" id="{5E9E8E3D-A8A8-43B7-BA07-7E3B66BB0F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779" y="177738"/>
            <a:ext cx="9201241" cy="6430452"/>
          </a:xfrm>
        </p:spPr>
      </p:pic>
    </p:spTree>
    <p:extLst>
      <p:ext uri="{BB962C8B-B14F-4D97-AF65-F5344CB8AC3E}">
        <p14:creationId xmlns:p14="http://schemas.microsoft.com/office/powerpoint/2010/main" val="241601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847A-7F5B-4279-ADFE-96F6938B71B2}"/>
              </a:ext>
            </a:extLst>
          </p:cNvPr>
          <p:cNvSpPr>
            <a:spLocks noGrp="1"/>
          </p:cNvSpPr>
          <p:nvPr>
            <p:ph type="title"/>
          </p:nvPr>
        </p:nvSpPr>
        <p:spPr/>
        <p:txBody>
          <a:bodyPr/>
          <a:lstStyle/>
          <a:p>
            <a:r>
              <a:rPr lang="en-CA" b="1" dirty="0"/>
              <a:t>Tip: Focusing on evidence, not relevance </a:t>
            </a:r>
            <a:r>
              <a:rPr lang="en-CA" sz="3200" b="1" dirty="0"/>
              <a:t>(Ward)</a:t>
            </a:r>
          </a:p>
        </p:txBody>
      </p:sp>
      <p:sp>
        <p:nvSpPr>
          <p:cNvPr id="3" name="Content Placeholder 2">
            <a:extLst>
              <a:ext uri="{FF2B5EF4-FFF2-40B4-BE49-F238E27FC236}">
                <a16:creationId xmlns:a16="http://schemas.microsoft.com/office/drawing/2014/main" id="{16CBBA93-FD0D-4C07-A085-5B39EAA48725}"/>
              </a:ext>
            </a:extLst>
          </p:cNvPr>
          <p:cNvSpPr>
            <a:spLocks noGrp="1"/>
          </p:cNvSpPr>
          <p:nvPr>
            <p:ph idx="1"/>
          </p:nvPr>
        </p:nvSpPr>
        <p:spPr/>
        <p:txBody>
          <a:bodyPr/>
          <a:lstStyle/>
          <a:p>
            <a:pPr marL="0" indent="0">
              <a:lnSpc>
                <a:spcPct val="150000"/>
              </a:lnSpc>
              <a:buNone/>
            </a:pPr>
            <a:r>
              <a:rPr lang="en-CA" dirty="0"/>
              <a:t>Scientists too readily dive into the details of their research when speaking in public. It’s as if they are giving a lecture at a university. But in the real world, if people don’t know why the topic is important to them, they won’t pay attention, and they won’t be listening when you get around to relevance at the end of your talk.</a:t>
            </a:r>
          </a:p>
        </p:txBody>
      </p:sp>
    </p:spTree>
    <p:extLst>
      <p:ext uri="{BB962C8B-B14F-4D97-AF65-F5344CB8AC3E}">
        <p14:creationId xmlns:p14="http://schemas.microsoft.com/office/powerpoint/2010/main" val="47330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4EFA-BBEE-40E9-8034-FED875857913}"/>
              </a:ext>
            </a:extLst>
          </p:cNvPr>
          <p:cNvSpPr>
            <a:spLocks noGrp="1"/>
          </p:cNvSpPr>
          <p:nvPr>
            <p:ph type="title"/>
          </p:nvPr>
        </p:nvSpPr>
        <p:spPr/>
        <p:txBody>
          <a:bodyPr/>
          <a:lstStyle/>
          <a:p>
            <a:pPr algn="ctr"/>
            <a:r>
              <a:rPr lang="en-CA" b="1" dirty="0"/>
              <a:t>Tip: Don’t lecture me </a:t>
            </a:r>
            <a:r>
              <a:rPr lang="en-CA" sz="3200" b="1" dirty="0"/>
              <a:t>(Gorman &amp; Gorman)</a:t>
            </a:r>
          </a:p>
        </p:txBody>
      </p:sp>
      <p:pic>
        <p:nvPicPr>
          <p:cNvPr id="5" name="Content Placeholder 4">
            <a:extLst>
              <a:ext uri="{FF2B5EF4-FFF2-40B4-BE49-F238E27FC236}">
                <a16:creationId xmlns:a16="http://schemas.microsoft.com/office/drawing/2014/main" id="{F57E6E8D-AEF7-4831-ACD3-20109B3CE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527" y="1515062"/>
            <a:ext cx="8346333" cy="4977813"/>
          </a:xfrm>
        </p:spPr>
      </p:pic>
    </p:spTree>
    <p:extLst>
      <p:ext uri="{BB962C8B-B14F-4D97-AF65-F5344CB8AC3E}">
        <p14:creationId xmlns:p14="http://schemas.microsoft.com/office/powerpoint/2010/main" val="21001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DEF4-7E2A-4441-96BF-616FF0ABB8FB}"/>
              </a:ext>
            </a:extLst>
          </p:cNvPr>
          <p:cNvSpPr>
            <a:spLocks noGrp="1"/>
          </p:cNvSpPr>
          <p:nvPr>
            <p:ph type="title"/>
          </p:nvPr>
        </p:nvSpPr>
        <p:spPr/>
        <p:txBody>
          <a:bodyPr>
            <a:normAutofit fontScale="90000"/>
          </a:bodyPr>
          <a:lstStyle/>
          <a:p>
            <a:pPr algn="ctr"/>
            <a:r>
              <a:rPr lang="en-CA" b="1" dirty="0"/>
              <a:t>Tip: Assuming the facts will speak for themselves: they don’t. You must advocate for the facts </a:t>
            </a:r>
            <a:r>
              <a:rPr lang="en-CA" sz="3600" b="1" dirty="0"/>
              <a:t>(Ward)</a:t>
            </a:r>
          </a:p>
        </p:txBody>
      </p:sp>
      <p:sp>
        <p:nvSpPr>
          <p:cNvPr id="3" name="Content Placeholder 2">
            <a:extLst>
              <a:ext uri="{FF2B5EF4-FFF2-40B4-BE49-F238E27FC236}">
                <a16:creationId xmlns:a16="http://schemas.microsoft.com/office/drawing/2014/main" id="{4BAF7AB2-CBE6-4162-AFFF-587370E6A56B}"/>
              </a:ext>
            </a:extLst>
          </p:cNvPr>
          <p:cNvSpPr>
            <a:spLocks noGrp="1"/>
          </p:cNvSpPr>
          <p:nvPr>
            <p:ph idx="1"/>
          </p:nvPr>
        </p:nvSpPr>
        <p:spPr>
          <a:xfrm>
            <a:off x="838200" y="1825625"/>
            <a:ext cx="10515600" cy="4667250"/>
          </a:xfrm>
        </p:spPr>
        <p:txBody>
          <a:bodyPr>
            <a:normAutofit fontScale="92500" lnSpcReduction="10000"/>
          </a:bodyPr>
          <a:lstStyle/>
          <a:p>
            <a:pPr marL="0" indent="0">
              <a:lnSpc>
                <a:spcPct val="150000"/>
              </a:lnSpc>
              <a:buNone/>
            </a:pPr>
            <a:r>
              <a:rPr lang="en-CA" dirty="0"/>
              <a:t>Communicating for influence is a matter of survival of the fittest. It’s not enough to deliver your information. You are competing with other voices. For example, a Louisiana biologist we worked with shared this story with us: </a:t>
            </a:r>
          </a:p>
          <a:p>
            <a:pPr marL="720000" indent="0">
              <a:lnSpc>
                <a:spcPct val="150000"/>
              </a:lnSpc>
              <a:buNone/>
            </a:pPr>
            <a:r>
              <a:rPr lang="en-CA" dirty="0"/>
              <a:t>“I spoke in front of the metro council here in Baton Rouge... I knew the media was there, so I decided to try a quotable statement just to see if I could get one sticky enough to make the paper. There were more than 10 people who spoke in support of the ordinance, and my quote, as designed, was the only one that made it.”</a:t>
            </a:r>
          </a:p>
        </p:txBody>
      </p:sp>
    </p:spTree>
    <p:extLst>
      <p:ext uri="{BB962C8B-B14F-4D97-AF65-F5344CB8AC3E}">
        <p14:creationId xmlns:p14="http://schemas.microsoft.com/office/powerpoint/2010/main" val="271691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4C81-363A-43FD-AAF3-BC816E327F97}"/>
              </a:ext>
            </a:extLst>
          </p:cNvPr>
          <p:cNvSpPr>
            <a:spLocks noGrp="1"/>
          </p:cNvSpPr>
          <p:nvPr>
            <p:ph type="title"/>
          </p:nvPr>
        </p:nvSpPr>
        <p:spPr/>
        <p:txBody>
          <a:bodyPr/>
          <a:lstStyle/>
          <a:p>
            <a:r>
              <a:rPr lang="en-CA" dirty="0"/>
              <a:t>What habits do you have that might make you a less than effective speaker?</a:t>
            </a:r>
          </a:p>
        </p:txBody>
      </p:sp>
      <p:sp>
        <p:nvSpPr>
          <p:cNvPr id="3" name="Content Placeholder 2">
            <a:extLst>
              <a:ext uri="{FF2B5EF4-FFF2-40B4-BE49-F238E27FC236}">
                <a16:creationId xmlns:a16="http://schemas.microsoft.com/office/drawing/2014/main" id="{B7466445-3BF1-4E1B-8AF6-ECB0E21CAD59}"/>
              </a:ext>
            </a:extLst>
          </p:cNvPr>
          <p:cNvSpPr>
            <a:spLocks noGrp="1"/>
          </p:cNvSpPr>
          <p:nvPr>
            <p:ph idx="1"/>
          </p:nvPr>
        </p:nvSpPr>
        <p:spPr/>
        <p:txBody>
          <a:bodyPr/>
          <a:lstStyle/>
          <a:p>
            <a:endParaRPr lang="en-CA" dirty="0"/>
          </a:p>
          <a:p>
            <a:pPr marL="0" indent="0">
              <a:buNone/>
            </a:pPr>
            <a:r>
              <a:rPr lang="en-CA" sz="4400" dirty="0"/>
              <a:t>And what can we do about them?</a:t>
            </a:r>
          </a:p>
        </p:txBody>
      </p:sp>
      <p:pic>
        <p:nvPicPr>
          <p:cNvPr id="5" name="Picture 4">
            <a:extLst>
              <a:ext uri="{FF2B5EF4-FFF2-40B4-BE49-F238E27FC236}">
                <a16:creationId xmlns:a16="http://schemas.microsoft.com/office/drawing/2014/main" id="{8BD3221C-0094-4DBB-81B7-516B02A16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786" y="3638954"/>
            <a:ext cx="3618689" cy="2431307"/>
          </a:xfrm>
          <a:prstGeom prst="rect">
            <a:avLst/>
          </a:prstGeom>
        </p:spPr>
      </p:pic>
    </p:spTree>
    <p:extLst>
      <p:ext uri="{BB962C8B-B14F-4D97-AF65-F5344CB8AC3E}">
        <p14:creationId xmlns:p14="http://schemas.microsoft.com/office/powerpoint/2010/main" val="318017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3024-259D-486A-B437-25C9A24673CC}"/>
              </a:ext>
            </a:extLst>
          </p:cNvPr>
          <p:cNvSpPr>
            <a:spLocks noGrp="1"/>
          </p:cNvSpPr>
          <p:nvPr>
            <p:ph type="title"/>
          </p:nvPr>
        </p:nvSpPr>
        <p:spPr/>
        <p:txBody>
          <a:bodyPr/>
          <a:lstStyle/>
          <a:p>
            <a:pPr algn="ctr"/>
            <a:r>
              <a:rPr lang="en-CA" b="1" dirty="0"/>
              <a:t>*break time*</a:t>
            </a:r>
          </a:p>
        </p:txBody>
      </p:sp>
      <p:pic>
        <p:nvPicPr>
          <p:cNvPr id="5" name="Content Placeholder 4">
            <a:extLst>
              <a:ext uri="{FF2B5EF4-FFF2-40B4-BE49-F238E27FC236}">
                <a16:creationId xmlns:a16="http://schemas.microsoft.com/office/drawing/2014/main" id="{5926F011-9408-41AF-A555-85D493F20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1141" y="1825625"/>
            <a:ext cx="3729718" cy="4351338"/>
          </a:xfrm>
        </p:spPr>
      </p:pic>
    </p:spTree>
    <p:extLst>
      <p:ext uri="{BB962C8B-B14F-4D97-AF65-F5344CB8AC3E}">
        <p14:creationId xmlns:p14="http://schemas.microsoft.com/office/powerpoint/2010/main" val="106078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9374-24A5-4A95-A6A2-A6FB890F87D6}"/>
              </a:ext>
            </a:extLst>
          </p:cNvPr>
          <p:cNvSpPr>
            <a:spLocks noGrp="1"/>
          </p:cNvSpPr>
          <p:nvPr>
            <p:ph type="title"/>
          </p:nvPr>
        </p:nvSpPr>
        <p:spPr/>
        <p:txBody>
          <a:bodyPr/>
          <a:lstStyle/>
          <a:p>
            <a:pPr algn="ctr"/>
            <a:r>
              <a:rPr lang="en-CA" b="1" dirty="0"/>
              <a:t>Talks</a:t>
            </a:r>
          </a:p>
        </p:txBody>
      </p:sp>
      <p:pic>
        <p:nvPicPr>
          <p:cNvPr id="5" name="Content Placeholder 4">
            <a:extLst>
              <a:ext uri="{FF2B5EF4-FFF2-40B4-BE49-F238E27FC236}">
                <a16:creationId xmlns:a16="http://schemas.microsoft.com/office/drawing/2014/main" id="{088021C9-64B5-4611-B999-B8F41768CC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000" y="2096294"/>
            <a:ext cx="7366000" cy="3810000"/>
          </a:xfrm>
        </p:spPr>
      </p:pic>
    </p:spTree>
    <p:extLst>
      <p:ext uri="{BB962C8B-B14F-4D97-AF65-F5344CB8AC3E}">
        <p14:creationId xmlns:p14="http://schemas.microsoft.com/office/powerpoint/2010/main" val="135315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6150-B0B2-431F-983C-871C5CE11EB6}"/>
              </a:ext>
            </a:extLst>
          </p:cNvPr>
          <p:cNvSpPr>
            <a:spLocks noGrp="1"/>
          </p:cNvSpPr>
          <p:nvPr>
            <p:ph type="title"/>
          </p:nvPr>
        </p:nvSpPr>
        <p:spPr/>
        <p:txBody>
          <a:bodyPr/>
          <a:lstStyle/>
          <a:p>
            <a:pPr algn="ctr"/>
            <a:r>
              <a:rPr lang="en-CA" b="1" dirty="0"/>
              <a:t> Audience: everyone</a:t>
            </a:r>
            <a:br>
              <a:rPr lang="en-CA" b="1" dirty="0"/>
            </a:br>
            <a:r>
              <a:rPr lang="en-CA" b="1" dirty="0"/>
              <a:t>Talk like Ted</a:t>
            </a:r>
          </a:p>
        </p:txBody>
      </p:sp>
      <p:sp>
        <p:nvSpPr>
          <p:cNvPr id="3" name="Content Placeholder 2">
            <a:extLst>
              <a:ext uri="{FF2B5EF4-FFF2-40B4-BE49-F238E27FC236}">
                <a16:creationId xmlns:a16="http://schemas.microsoft.com/office/drawing/2014/main" id="{6F8CDF34-A62B-40E4-9E68-82C1A1A497F7}"/>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t>https://www.ted.com/talks/julian_treasure_how_to_speak_so_that_people_want_to_listen?referrer=playlist-the_most_popular_talks_of_all</a:t>
            </a:r>
          </a:p>
        </p:txBody>
      </p:sp>
    </p:spTree>
    <p:extLst>
      <p:ext uri="{BB962C8B-B14F-4D97-AF65-F5344CB8AC3E}">
        <p14:creationId xmlns:p14="http://schemas.microsoft.com/office/powerpoint/2010/main" val="237455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F764-7E53-4613-BE4D-0ED80067982D}"/>
              </a:ext>
            </a:extLst>
          </p:cNvPr>
          <p:cNvSpPr>
            <a:spLocks noGrp="1"/>
          </p:cNvSpPr>
          <p:nvPr>
            <p:ph type="title"/>
          </p:nvPr>
        </p:nvSpPr>
        <p:spPr/>
        <p:txBody>
          <a:bodyPr/>
          <a:lstStyle/>
          <a:p>
            <a:pPr algn="ctr"/>
            <a:r>
              <a:rPr lang="en-CA" b="1" dirty="0"/>
              <a:t>Audience: everyone</a:t>
            </a:r>
          </a:p>
        </p:txBody>
      </p:sp>
      <p:sp>
        <p:nvSpPr>
          <p:cNvPr id="3" name="Content Placeholder 2">
            <a:extLst>
              <a:ext uri="{FF2B5EF4-FFF2-40B4-BE49-F238E27FC236}">
                <a16:creationId xmlns:a16="http://schemas.microsoft.com/office/drawing/2014/main" id="{92C39E5D-9CD8-4D5A-8757-A5110C0ACAD5}"/>
              </a:ext>
            </a:extLst>
          </p:cNvPr>
          <p:cNvSpPr>
            <a:spLocks noGrp="1"/>
          </p:cNvSpPr>
          <p:nvPr>
            <p:ph idx="1"/>
          </p:nvPr>
        </p:nvSpPr>
        <p:spPr/>
        <p:txBody>
          <a:bodyPr>
            <a:normAutofit/>
          </a:bodyPr>
          <a:lstStyle/>
          <a:p>
            <a:r>
              <a:rPr lang="en-CA" dirty="0"/>
              <a:t>Assuming your audience needs and wants to be taught: </a:t>
            </a:r>
          </a:p>
          <a:p>
            <a:pPr marL="0" indent="0">
              <a:buNone/>
            </a:pPr>
            <a:endParaRPr lang="en-CA" dirty="0"/>
          </a:p>
          <a:p>
            <a:pPr marL="0" indent="0">
              <a:buNone/>
            </a:pPr>
            <a:r>
              <a:rPr lang="en-CA" dirty="0"/>
              <a:t>"the dominant approach to science communication risks further alienating scientists from the public by placing scientists in the role of teachers." In my experience, non-technical audiences can handle plenty of complexity, so there's no need to "dumb down" your content, nor to lecture. Scientific societies and others in the field have moved from seeking public understanding or appreciation from audiences to public engagement, a process in which the non-scientists also get to speak and share. So leave out the lecture and let them contribute. </a:t>
            </a:r>
          </a:p>
        </p:txBody>
      </p:sp>
    </p:spTree>
    <p:extLst>
      <p:ext uri="{BB962C8B-B14F-4D97-AF65-F5344CB8AC3E}">
        <p14:creationId xmlns:p14="http://schemas.microsoft.com/office/powerpoint/2010/main" val="224301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925E-C942-43B4-B919-F0E6155C1B94}"/>
              </a:ext>
            </a:extLst>
          </p:cNvPr>
          <p:cNvSpPr>
            <a:spLocks noGrp="1"/>
          </p:cNvSpPr>
          <p:nvPr>
            <p:ph type="title"/>
          </p:nvPr>
        </p:nvSpPr>
        <p:spPr/>
        <p:txBody>
          <a:bodyPr/>
          <a:lstStyle/>
          <a:p>
            <a:pPr algn="ctr"/>
            <a:r>
              <a:rPr lang="en-CA" b="1" dirty="0"/>
              <a:t>Audience: everyone</a:t>
            </a:r>
          </a:p>
        </p:txBody>
      </p:sp>
      <p:sp>
        <p:nvSpPr>
          <p:cNvPr id="3" name="Content Placeholder 2">
            <a:extLst>
              <a:ext uri="{FF2B5EF4-FFF2-40B4-BE49-F238E27FC236}">
                <a16:creationId xmlns:a16="http://schemas.microsoft.com/office/drawing/2014/main" id="{3A2BC43E-9048-4BE7-B588-395818D0BBC9}"/>
              </a:ext>
            </a:extLst>
          </p:cNvPr>
          <p:cNvSpPr>
            <a:spLocks noGrp="1"/>
          </p:cNvSpPr>
          <p:nvPr>
            <p:ph idx="1"/>
          </p:nvPr>
        </p:nvSpPr>
        <p:spPr/>
        <p:txBody>
          <a:bodyPr>
            <a:normAutofit/>
          </a:bodyPr>
          <a:lstStyle/>
          <a:p>
            <a:pPr marL="0" indent="0">
              <a:buNone/>
            </a:pPr>
            <a:r>
              <a:rPr lang="en-CA" dirty="0"/>
              <a:t>Failing to answer the "so what?" question: </a:t>
            </a:r>
          </a:p>
          <a:p>
            <a:endParaRPr lang="en-CA" dirty="0"/>
          </a:p>
          <a:p>
            <a:r>
              <a:rPr lang="en-CA" dirty="0"/>
              <a:t>If you can't tell me why this matters to me, or to people to whom I can relate, you'll lose the chance to connect and really make your points. This is far more important than making sure you have covered everything you know, because it keeps your audience's needs front and center. </a:t>
            </a:r>
          </a:p>
        </p:txBody>
      </p:sp>
    </p:spTree>
    <p:extLst>
      <p:ext uri="{BB962C8B-B14F-4D97-AF65-F5344CB8AC3E}">
        <p14:creationId xmlns:p14="http://schemas.microsoft.com/office/powerpoint/2010/main" val="179586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4E98-8AE2-40AE-B57B-6E7E3E5A4CAD}"/>
              </a:ext>
            </a:extLst>
          </p:cNvPr>
          <p:cNvSpPr>
            <a:spLocks noGrp="1"/>
          </p:cNvSpPr>
          <p:nvPr>
            <p:ph type="title"/>
          </p:nvPr>
        </p:nvSpPr>
        <p:spPr/>
        <p:txBody>
          <a:bodyPr/>
          <a:lstStyle/>
          <a:p>
            <a:pPr algn="ctr"/>
            <a:r>
              <a:rPr lang="en-CA" b="1" dirty="0"/>
              <a:t>Alternative: creating a mystery</a:t>
            </a:r>
          </a:p>
        </p:txBody>
      </p:sp>
      <p:sp>
        <p:nvSpPr>
          <p:cNvPr id="3" name="Content Placeholder 2">
            <a:extLst>
              <a:ext uri="{FF2B5EF4-FFF2-40B4-BE49-F238E27FC236}">
                <a16:creationId xmlns:a16="http://schemas.microsoft.com/office/drawing/2014/main" id="{4964479D-4A20-4451-812A-CA7D555A6020}"/>
              </a:ext>
            </a:extLst>
          </p:cNvPr>
          <p:cNvSpPr>
            <a:spLocks noGrp="1"/>
          </p:cNvSpPr>
          <p:nvPr>
            <p:ph idx="1"/>
          </p:nvPr>
        </p:nvSpPr>
        <p:spPr/>
        <p:txBody>
          <a:bodyPr/>
          <a:lstStyle/>
          <a:p>
            <a:r>
              <a:rPr lang="en-CA" dirty="0"/>
              <a:t>Asking the audience a ‘leading question’ and then solving the puzzle you present through your presentation:</a:t>
            </a:r>
          </a:p>
          <a:p>
            <a:endParaRPr lang="en-CA" dirty="0"/>
          </a:p>
          <a:p>
            <a:r>
              <a:rPr lang="en-CA" dirty="0"/>
              <a:t>“Why do police officers not just ‘wing’ people when they shoot?”</a:t>
            </a:r>
          </a:p>
          <a:p>
            <a:endParaRPr lang="en-CA" dirty="0"/>
          </a:p>
          <a:p>
            <a:r>
              <a:rPr lang="en-CA" dirty="0"/>
              <a:t>“Why do some communities not mind having a Hells Angels club house in </a:t>
            </a:r>
            <a:r>
              <a:rPr lang="en-CA"/>
              <a:t>their neighbourhood”? </a:t>
            </a:r>
            <a:endParaRPr lang="en-CA" dirty="0"/>
          </a:p>
        </p:txBody>
      </p:sp>
    </p:spTree>
    <p:extLst>
      <p:ext uri="{BB962C8B-B14F-4D97-AF65-F5344CB8AC3E}">
        <p14:creationId xmlns:p14="http://schemas.microsoft.com/office/powerpoint/2010/main" val="345562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4E7B-C7D1-4D61-BF89-1429A1D318DA}"/>
              </a:ext>
            </a:extLst>
          </p:cNvPr>
          <p:cNvSpPr>
            <a:spLocks noGrp="1"/>
          </p:cNvSpPr>
          <p:nvPr>
            <p:ph type="title"/>
          </p:nvPr>
        </p:nvSpPr>
        <p:spPr/>
        <p:txBody>
          <a:bodyPr/>
          <a:lstStyle/>
          <a:p>
            <a:pPr algn="ctr"/>
            <a:r>
              <a:rPr lang="en-CA" b="1" dirty="0"/>
              <a:t>Audience: everyone</a:t>
            </a:r>
          </a:p>
        </p:txBody>
      </p:sp>
      <p:sp>
        <p:nvSpPr>
          <p:cNvPr id="3" name="Content Placeholder 2">
            <a:extLst>
              <a:ext uri="{FF2B5EF4-FFF2-40B4-BE49-F238E27FC236}">
                <a16:creationId xmlns:a16="http://schemas.microsoft.com/office/drawing/2014/main" id="{B082B100-D459-4452-8C6B-184E1B3F372C}"/>
              </a:ext>
            </a:extLst>
          </p:cNvPr>
          <p:cNvSpPr>
            <a:spLocks noGrp="1"/>
          </p:cNvSpPr>
          <p:nvPr>
            <p:ph idx="1"/>
          </p:nvPr>
        </p:nvSpPr>
        <p:spPr/>
        <p:txBody>
          <a:bodyPr>
            <a:normAutofit/>
          </a:bodyPr>
          <a:lstStyle/>
          <a:p>
            <a:pPr marL="0" indent="0">
              <a:buNone/>
            </a:pPr>
            <a:r>
              <a:rPr lang="en-CA" dirty="0"/>
              <a:t>Hiding behind the lectern, PowerPoint and your pointer</a:t>
            </a:r>
          </a:p>
          <a:p>
            <a:pPr marL="0" indent="0">
              <a:buNone/>
            </a:pPr>
            <a:endParaRPr lang="en-CA" dirty="0"/>
          </a:p>
        </p:txBody>
      </p:sp>
      <p:pic>
        <p:nvPicPr>
          <p:cNvPr id="5" name="Picture 4">
            <a:extLst>
              <a:ext uri="{FF2B5EF4-FFF2-40B4-BE49-F238E27FC236}">
                <a16:creationId xmlns:a16="http://schemas.microsoft.com/office/drawing/2014/main" id="{8D6390CB-1DC4-47AF-B3E7-10322290F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940" y="2690690"/>
            <a:ext cx="5683385" cy="3802185"/>
          </a:xfrm>
          <a:prstGeom prst="rect">
            <a:avLst/>
          </a:prstGeom>
        </p:spPr>
      </p:pic>
    </p:spTree>
    <p:extLst>
      <p:ext uri="{BB962C8B-B14F-4D97-AF65-F5344CB8AC3E}">
        <p14:creationId xmlns:p14="http://schemas.microsoft.com/office/powerpoint/2010/main" val="193361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C93C-F482-47CD-B541-FBF8D80F6973}"/>
              </a:ext>
            </a:extLst>
          </p:cNvPr>
          <p:cNvSpPr>
            <a:spLocks noGrp="1"/>
          </p:cNvSpPr>
          <p:nvPr>
            <p:ph type="title"/>
          </p:nvPr>
        </p:nvSpPr>
        <p:spPr/>
        <p:txBody>
          <a:bodyPr/>
          <a:lstStyle/>
          <a:p>
            <a:pPr algn="ctr"/>
            <a:r>
              <a:rPr lang="en-CA" b="1" dirty="0"/>
              <a:t>Audience: everyone</a:t>
            </a:r>
          </a:p>
        </p:txBody>
      </p:sp>
      <p:sp>
        <p:nvSpPr>
          <p:cNvPr id="3" name="Content Placeholder 2">
            <a:extLst>
              <a:ext uri="{FF2B5EF4-FFF2-40B4-BE49-F238E27FC236}">
                <a16:creationId xmlns:a16="http://schemas.microsoft.com/office/drawing/2014/main" id="{823A6B05-8ED0-41F0-A10B-98478B63EF8F}"/>
              </a:ext>
            </a:extLst>
          </p:cNvPr>
          <p:cNvSpPr>
            <a:spLocks noGrp="1"/>
          </p:cNvSpPr>
          <p:nvPr>
            <p:ph idx="1"/>
          </p:nvPr>
        </p:nvSpPr>
        <p:spPr/>
        <p:txBody>
          <a:bodyPr>
            <a:normAutofit/>
          </a:bodyPr>
          <a:lstStyle/>
          <a:p>
            <a:r>
              <a:rPr lang="en-CA" dirty="0"/>
              <a:t>Wasting our attention at beginning or end: </a:t>
            </a:r>
          </a:p>
          <a:p>
            <a:endParaRPr lang="en-CA" dirty="0"/>
          </a:p>
          <a:p>
            <a:pPr marL="0" indent="0">
              <a:buNone/>
            </a:pPr>
            <a:r>
              <a:rPr lang="en-CA" dirty="0"/>
              <a:t>Your audience attention is highest at the start and the end of your presentation--but many scientists throw it away when they insist on showing or reading a long list of acknowledgements for all the graduate students who worked on a project and the funders who supported it or other info your audience doesn’t care about.</a:t>
            </a:r>
          </a:p>
        </p:txBody>
      </p:sp>
    </p:spTree>
    <p:extLst>
      <p:ext uri="{BB962C8B-B14F-4D97-AF65-F5344CB8AC3E}">
        <p14:creationId xmlns:p14="http://schemas.microsoft.com/office/powerpoint/2010/main" val="3904994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914</Words>
  <Application>Microsoft Office PowerPoint</Application>
  <PresentationFormat>Widescreen</PresentationFormat>
  <Paragraphs>61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Communicating for different audiences, Part I</vt:lpstr>
      <vt:lpstr>Duarte 2007</vt:lpstr>
      <vt:lpstr>Talks</vt:lpstr>
      <vt:lpstr> Audience: everyone Talk like Ted</vt:lpstr>
      <vt:lpstr>Audience: everyone</vt:lpstr>
      <vt:lpstr>Audience: everyone</vt:lpstr>
      <vt:lpstr>Alternative: creating a mystery</vt:lpstr>
      <vt:lpstr>Audience: everyone</vt:lpstr>
      <vt:lpstr>Audience: everyone</vt:lpstr>
      <vt:lpstr>Audience: everyone</vt:lpstr>
      <vt:lpstr>Audience: everyone</vt:lpstr>
      <vt:lpstr>Audience: everyone but especially practitioners</vt:lpstr>
      <vt:lpstr>Audience: everyone</vt:lpstr>
      <vt:lpstr>PowerPoint Presentation</vt:lpstr>
      <vt:lpstr>PowerPoint Presentation</vt:lpstr>
      <vt:lpstr>PowerPoint Presentation</vt:lpstr>
      <vt:lpstr>PowerPoint Presentation</vt:lpstr>
      <vt:lpstr>Audience: skeptics  The ‘Sarick Effect’ (Grant)</vt:lpstr>
      <vt:lpstr>Audience: skeptics The “Sarick effect” (Grant)</vt:lpstr>
      <vt:lpstr>Tip: Focusing on evidence, not relevance (Ward)</vt:lpstr>
      <vt:lpstr>Tip: Don’t lecture me (Gorman &amp; Gorman)</vt:lpstr>
      <vt:lpstr>Tip: Assuming the facts will speak for themselves: they don’t. You must advocate for the facts (Ward)</vt:lpstr>
      <vt:lpstr>What habits do you have that might make you a less than effective speaker?</vt:lpstr>
      <vt:lpstr>*break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for different audiences</dc:title>
  <dc:creator>Laura</dc:creator>
  <cp:lastModifiedBy>Laura Huey</cp:lastModifiedBy>
  <cp:revision>38</cp:revision>
  <dcterms:created xsi:type="dcterms:W3CDTF">2018-02-22T14:07:55Z</dcterms:created>
  <dcterms:modified xsi:type="dcterms:W3CDTF">2020-09-07T23:07:24Z</dcterms:modified>
</cp:coreProperties>
</file>