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5" r:id="rId3"/>
    <p:sldId id="346" r:id="rId4"/>
    <p:sldId id="347" r:id="rId5"/>
    <p:sldId id="348" r:id="rId6"/>
    <p:sldId id="349" r:id="rId7"/>
    <p:sldId id="350" r:id="rId8"/>
    <p:sldId id="351" r:id="rId9"/>
    <p:sldId id="352" r:id="rId10"/>
    <p:sldId id="35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4660"/>
  </p:normalViewPr>
  <p:slideViewPr>
    <p:cSldViewPr snapToGrid="0">
      <p:cViewPr varScale="1">
        <p:scale>
          <a:sx n="81" d="100"/>
          <a:sy n="81" d="100"/>
        </p:scale>
        <p:origin x="71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8D88-6273-483C-B2A2-DB6627AEF0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33F23DA-5243-4626-B432-D05715A899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C798BB7-3022-4241-AA03-CAE6F5D3B1B3}"/>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5" name="Footer Placeholder 4">
            <a:extLst>
              <a:ext uri="{FF2B5EF4-FFF2-40B4-BE49-F238E27FC236}">
                <a16:creationId xmlns:a16="http://schemas.microsoft.com/office/drawing/2014/main" id="{C295F88D-2AC5-4658-AD3D-8D5311A68A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BE3F02A-679A-411C-8EF9-4AE381B32FB0}"/>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132422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EBCF0-65B3-47FB-A552-DBCAE29713E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3D66F9D-F607-4AAE-BA82-3525B5D80D9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3150DDA-C84F-4C4B-ADC8-537A2C485D4E}"/>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5" name="Footer Placeholder 4">
            <a:extLst>
              <a:ext uri="{FF2B5EF4-FFF2-40B4-BE49-F238E27FC236}">
                <a16:creationId xmlns:a16="http://schemas.microsoft.com/office/drawing/2014/main" id="{7BB95011-9992-4BB3-914E-B32BE0238E2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BE72DDC-C088-44F2-A10C-CC9945043BDD}"/>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228306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BAAAF-5E83-4390-9D53-751E616935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AC2EB3E-0299-4470-9119-95BBCCCAF08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54F4298-F04D-4E3C-92CC-72E20B6A9519}"/>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5" name="Footer Placeholder 4">
            <a:extLst>
              <a:ext uri="{FF2B5EF4-FFF2-40B4-BE49-F238E27FC236}">
                <a16:creationId xmlns:a16="http://schemas.microsoft.com/office/drawing/2014/main" id="{80875C7A-AFB5-420E-A2D3-9FBCCB45189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F2E4280-970F-4FCD-B106-4E5E1AA309BD}"/>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2400149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B3419-0CD8-432C-900D-78E9D3F34CA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B274673-5634-446E-B114-34005B29106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4D39E2C-40D2-45C8-A029-111CC6E19F5D}"/>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5" name="Footer Placeholder 4">
            <a:extLst>
              <a:ext uri="{FF2B5EF4-FFF2-40B4-BE49-F238E27FC236}">
                <a16:creationId xmlns:a16="http://schemas.microsoft.com/office/drawing/2014/main" id="{2E50EBF9-08F0-49DE-A285-51AFF7D94AE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E187202-E52C-44FC-97CB-F699EC24B4FD}"/>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1706879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51003-A054-4E60-A3F9-AB7AE159E1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BCA6174-2462-4DE9-ABAC-DAB2D2D4DB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D60318-C392-4020-AF53-F8450F1DC833}"/>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5" name="Footer Placeholder 4">
            <a:extLst>
              <a:ext uri="{FF2B5EF4-FFF2-40B4-BE49-F238E27FC236}">
                <a16:creationId xmlns:a16="http://schemas.microsoft.com/office/drawing/2014/main" id="{401D3D63-50B3-4CCA-ABC6-0F23C075A1F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1FA3C73-467E-411B-8910-DF74F27E5A9C}"/>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249735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FF328-DEA0-4930-B3A9-AC14F4DE656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C6FF248-895E-4C26-824F-A670AD81E75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0E41316-D483-4D02-9C4B-B862A3D81B1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1FB1FD0-529B-45D5-8EAE-8942802D1A50}"/>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6" name="Footer Placeholder 5">
            <a:extLst>
              <a:ext uri="{FF2B5EF4-FFF2-40B4-BE49-F238E27FC236}">
                <a16:creationId xmlns:a16="http://schemas.microsoft.com/office/drawing/2014/main" id="{30CF057D-83A8-4076-8EB2-01791E08D6B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8BF7964-3D29-421F-8FDB-8BF5FD81539A}"/>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232000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DFD6F-E685-40EA-9729-2F3336B875D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3DE3F0E-67FD-4848-A1A9-D58BC1C2C8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701215-F96C-40DA-BB1A-9C56C45579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16E076E-282D-4ED4-BF78-69B54D505A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EB9208C-7971-438C-87A3-BFFB75B23B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A219134-787F-4367-A636-0FB9204A8468}"/>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8" name="Footer Placeholder 7">
            <a:extLst>
              <a:ext uri="{FF2B5EF4-FFF2-40B4-BE49-F238E27FC236}">
                <a16:creationId xmlns:a16="http://schemas.microsoft.com/office/drawing/2014/main" id="{7BB79E14-4277-4019-B7ED-3D427D55FD2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A12E5F4-FF72-4FB2-B26B-0D4D26AE3F1A}"/>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591816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E537-F332-4005-B386-4C5255EC445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3AE28F5-C5C4-4962-AAAA-A27CFEC94117}"/>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4" name="Footer Placeholder 3">
            <a:extLst>
              <a:ext uri="{FF2B5EF4-FFF2-40B4-BE49-F238E27FC236}">
                <a16:creationId xmlns:a16="http://schemas.microsoft.com/office/drawing/2014/main" id="{B72042BE-E4B2-4573-9860-7A65F30F7AF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D4AF9C15-3F49-4D66-926A-5EF60ECDA120}"/>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323632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811AFD-8D22-4376-8196-84231C20DA2F}"/>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3" name="Footer Placeholder 2">
            <a:extLst>
              <a:ext uri="{FF2B5EF4-FFF2-40B4-BE49-F238E27FC236}">
                <a16:creationId xmlns:a16="http://schemas.microsoft.com/office/drawing/2014/main" id="{6CB45885-1910-4E13-8A0C-AB2E1506891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3D3F3B1-4408-4901-A7C9-581A1E783033}"/>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1571130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7B6F2-965A-43BE-B061-E8C26DB297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2368BDC-89D7-4414-9313-84730DECEE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7D72ECB-1CB9-4EFC-A0B5-CD53531D3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FBD559-1192-4D91-92C8-9FE92556E015}"/>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6" name="Footer Placeholder 5">
            <a:extLst>
              <a:ext uri="{FF2B5EF4-FFF2-40B4-BE49-F238E27FC236}">
                <a16:creationId xmlns:a16="http://schemas.microsoft.com/office/drawing/2014/main" id="{33209A60-5E4C-4730-A528-31CAC8CD39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69EEE86-0765-49C5-A383-03C8314783AE}"/>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3641763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10ED-A330-46FE-8665-89F0F38658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48091F8-6C94-44EB-865F-F6A8720B7E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4F55C54-3658-4307-BEEC-197E03F423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7CF730-DA1C-4F77-8B8C-5C5DE1A32CB2}"/>
              </a:ext>
            </a:extLst>
          </p:cNvPr>
          <p:cNvSpPr>
            <a:spLocks noGrp="1"/>
          </p:cNvSpPr>
          <p:nvPr>
            <p:ph type="dt" sz="half" idx="10"/>
          </p:nvPr>
        </p:nvSpPr>
        <p:spPr/>
        <p:txBody>
          <a:bodyPr/>
          <a:lstStyle/>
          <a:p>
            <a:fld id="{774C926B-70E9-45CB-A73A-B649286C787B}" type="datetimeFigureOut">
              <a:rPr lang="en-CA" smtClean="0"/>
              <a:t>2020-06-21</a:t>
            </a:fld>
            <a:endParaRPr lang="en-CA"/>
          </a:p>
        </p:txBody>
      </p:sp>
      <p:sp>
        <p:nvSpPr>
          <p:cNvPr id="6" name="Footer Placeholder 5">
            <a:extLst>
              <a:ext uri="{FF2B5EF4-FFF2-40B4-BE49-F238E27FC236}">
                <a16:creationId xmlns:a16="http://schemas.microsoft.com/office/drawing/2014/main" id="{C5996AC0-8A7E-4F57-9827-D3F0100C44E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F0FEA0A-D525-4967-96E3-DF64352B9C69}"/>
              </a:ext>
            </a:extLst>
          </p:cNvPr>
          <p:cNvSpPr>
            <a:spLocks noGrp="1"/>
          </p:cNvSpPr>
          <p:nvPr>
            <p:ph type="sldNum" sz="quarter" idx="12"/>
          </p:nvPr>
        </p:nvSpPr>
        <p:spPr/>
        <p:txBody>
          <a:bodyPr/>
          <a:lstStyle/>
          <a:p>
            <a:fld id="{9284ABA6-AC64-4FBD-BA1E-B6B8215CACDE}" type="slidenum">
              <a:rPr lang="en-CA" smtClean="0"/>
              <a:t>‹#›</a:t>
            </a:fld>
            <a:endParaRPr lang="en-CA"/>
          </a:p>
        </p:txBody>
      </p:sp>
    </p:spTree>
    <p:extLst>
      <p:ext uri="{BB962C8B-B14F-4D97-AF65-F5344CB8AC3E}">
        <p14:creationId xmlns:p14="http://schemas.microsoft.com/office/powerpoint/2010/main" val="1254552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A5F1AA-A4AC-4D9B-86F0-EB77589C61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4115C8A-BE2C-404F-8241-8EEB7151EB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768B9D5-5994-4C31-A350-110A4791D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C926B-70E9-45CB-A73A-B649286C787B}" type="datetimeFigureOut">
              <a:rPr lang="en-CA" smtClean="0"/>
              <a:t>2020-06-21</a:t>
            </a:fld>
            <a:endParaRPr lang="en-CA"/>
          </a:p>
        </p:txBody>
      </p:sp>
      <p:sp>
        <p:nvSpPr>
          <p:cNvPr id="5" name="Footer Placeholder 4">
            <a:extLst>
              <a:ext uri="{FF2B5EF4-FFF2-40B4-BE49-F238E27FC236}">
                <a16:creationId xmlns:a16="http://schemas.microsoft.com/office/drawing/2014/main" id="{2FB7BF1B-AFCA-4DA1-9057-A58BC1D212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FF98BFE-9C4E-47E9-B44C-DEF0E42D9A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4ABA6-AC64-4FBD-BA1E-B6B8215CACDE}" type="slidenum">
              <a:rPr lang="en-CA" smtClean="0"/>
              <a:t>‹#›</a:t>
            </a:fld>
            <a:endParaRPr lang="en-CA"/>
          </a:p>
        </p:txBody>
      </p:sp>
    </p:spTree>
    <p:extLst>
      <p:ext uri="{BB962C8B-B14F-4D97-AF65-F5344CB8AC3E}">
        <p14:creationId xmlns:p14="http://schemas.microsoft.com/office/powerpoint/2010/main" val="2310884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99608"/>
            <a:ext cx="9144000" cy="974360"/>
          </a:xfrm>
        </p:spPr>
        <p:txBody>
          <a:bodyPr/>
          <a:lstStyle/>
          <a:p>
            <a:r>
              <a:rPr lang="en-US" b="1" dirty="0"/>
              <a:t>Politics of Policing</a:t>
            </a:r>
          </a:p>
        </p:txBody>
      </p:sp>
      <p:sp>
        <p:nvSpPr>
          <p:cNvPr id="3" name="Subtitle 2"/>
          <p:cNvSpPr>
            <a:spLocks noGrp="1"/>
          </p:cNvSpPr>
          <p:nvPr>
            <p:ph type="subTitle" idx="1"/>
          </p:nvPr>
        </p:nvSpPr>
        <p:spPr>
          <a:xfrm>
            <a:off x="1524000" y="1933731"/>
            <a:ext cx="9144000" cy="2593299"/>
          </a:xfrm>
        </p:spPr>
        <p:txBody>
          <a:bodyPr>
            <a:normAutofit/>
          </a:bodyPr>
          <a:lstStyle/>
          <a:p>
            <a:endParaRPr lang="en-US" sz="3200" dirty="0"/>
          </a:p>
        </p:txBody>
      </p:sp>
      <p:pic>
        <p:nvPicPr>
          <p:cNvPr id="6" name="Picture 5" descr="A group of people walking down the street&#10;&#10;Description automatically generated">
            <a:extLst>
              <a:ext uri="{FF2B5EF4-FFF2-40B4-BE49-F238E27FC236}">
                <a16:creationId xmlns:a16="http://schemas.microsoft.com/office/drawing/2014/main" id="{8FD1982B-BE45-4BB1-B432-779EF7CFD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3652" y="1866245"/>
            <a:ext cx="6384696" cy="4256464"/>
          </a:xfrm>
          <a:prstGeom prst="rect">
            <a:avLst/>
          </a:prstGeom>
        </p:spPr>
      </p:pic>
    </p:spTree>
    <p:extLst>
      <p:ext uri="{BB962C8B-B14F-4D97-AF65-F5344CB8AC3E}">
        <p14:creationId xmlns:p14="http://schemas.microsoft.com/office/powerpoint/2010/main" val="682571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BAF32-D6BC-4E96-BB73-6C6B01FAA61D}"/>
              </a:ext>
            </a:extLst>
          </p:cNvPr>
          <p:cNvSpPr>
            <a:spLocks noGrp="1"/>
          </p:cNvSpPr>
          <p:nvPr>
            <p:ph type="title"/>
          </p:nvPr>
        </p:nvSpPr>
        <p:spPr/>
        <p:txBody>
          <a:bodyPr/>
          <a:lstStyle/>
          <a:p>
            <a:pPr algn="ctr"/>
            <a:r>
              <a:rPr lang="en-CA" b="1" dirty="0"/>
              <a:t>Stratified Policing</a:t>
            </a:r>
          </a:p>
        </p:txBody>
      </p:sp>
      <p:sp>
        <p:nvSpPr>
          <p:cNvPr id="3" name="Content Placeholder 2">
            <a:extLst>
              <a:ext uri="{FF2B5EF4-FFF2-40B4-BE49-F238E27FC236}">
                <a16:creationId xmlns:a16="http://schemas.microsoft.com/office/drawing/2014/main" id="{DA704278-B649-40A8-96CD-D86B5F227DC2}"/>
              </a:ext>
            </a:extLst>
          </p:cNvPr>
          <p:cNvSpPr>
            <a:spLocks noGrp="1"/>
          </p:cNvSpPr>
          <p:nvPr>
            <p:ph idx="1"/>
          </p:nvPr>
        </p:nvSpPr>
        <p:spPr/>
        <p:txBody>
          <a:bodyPr/>
          <a:lstStyle/>
          <a:p>
            <a:r>
              <a:rPr lang="en-CA" dirty="0"/>
              <a:t>Decentralize responsibility for problem-solving to police at the local level, who set their own priorities for crime prevention.</a:t>
            </a:r>
          </a:p>
          <a:p>
            <a:endParaRPr lang="en-CA" dirty="0"/>
          </a:p>
          <a:p>
            <a:r>
              <a:rPr lang="en-CA" dirty="0"/>
              <a:t>POP is an example of this. </a:t>
            </a:r>
          </a:p>
        </p:txBody>
      </p:sp>
    </p:spTree>
    <p:extLst>
      <p:ext uri="{BB962C8B-B14F-4D97-AF65-F5344CB8AC3E}">
        <p14:creationId xmlns:p14="http://schemas.microsoft.com/office/powerpoint/2010/main" val="4082511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E9434-75CE-4026-93D1-58DBA5C2D1EF}"/>
              </a:ext>
            </a:extLst>
          </p:cNvPr>
          <p:cNvSpPr>
            <a:spLocks noGrp="1"/>
          </p:cNvSpPr>
          <p:nvPr>
            <p:ph type="title"/>
          </p:nvPr>
        </p:nvSpPr>
        <p:spPr/>
        <p:txBody>
          <a:bodyPr/>
          <a:lstStyle/>
          <a:p>
            <a:pPr algn="ctr"/>
            <a:r>
              <a:rPr lang="en-CA" b="1" dirty="0"/>
              <a:t>Abolish or Reroute Funding? </a:t>
            </a:r>
          </a:p>
        </p:txBody>
      </p:sp>
      <p:sp>
        <p:nvSpPr>
          <p:cNvPr id="3" name="Content Placeholder 2">
            <a:extLst>
              <a:ext uri="{FF2B5EF4-FFF2-40B4-BE49-F238E27FC236}">
                <a16:creationId xmlns:a16="http://schemas.microsoft.com/office/drawing/2014/main" id="{502BE141-84CE-4608-BE16-F93A2281E717}"/>
              </a:ext>
            </a:extLst>
          </p:cNvPr>
          <p:cNvSpPr>
            <a:spLocks noGrp="1"/>
          </p:cNvSpPr>
          <p:nvPr>
            <p:ph idx="1"/>
          </p:nvPr>
        </p:nvSpPr>
        <p:spPr/>
        <p:txBody>
          <a:bodyPr/>
          <a:lstStyle/>
          <a:p>
            <a:r>
              <a:rPr lang="en-CA" dirty="0"/>
              <a:t>It’s not clear what the actual demand is because two different versions of this have emerged</a:t>
            </a:r>
          </a:p>
          <a:p>
            <a:endParaRPr lang="en-CA" dirty="0"/>
          </a:p>
          <a:p>
            <a:r>
              <a:rPr lang="en-CA" dirty="0"/>
              <a:t>It’s also not clear to what extent there is support for either option. </a:t>
            </a:r>
          </a:p>
          <a:p>
            <a:endParaRPr lang="en-CA" dirty="0"/>
          </a:p>
          <a:p>
            <a:r>
              <a:rPr lang="en-CA" dirty="0"/>
              <a:t>90/10 rule</a:t>
            </a:r>
          </a:p>
        </p:txBody>
      </p:sp>
    </p:spTree>
    <p:extLst>
      <p:ext uri="{BB962C8B-B14F-4D97-AF65-F5344CB8AC3E}">
        <p14:creationId xmlns:p14="http://schemas.microsoft.com/office/powerpoint/2010/main" val="1390628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B66DC-8EB2-43E2-B0A3-84C66127A399}"/>
              </a:ext>
            </a:extLst>
          </p:cNvPr>
          <p:cNvSpPr>
            <a:spLocks noGrp="1"/>
          </p:cNvSpPr>
          <p:nvPr>
            <p:ph type="title"/>
          </p:nvPr>
        </p:nvSpPr>
        <p:spPr/>
        <p:txBody>
          <a:bodyPr/>
          <a:lstStyle/>
          <a:p>
            <a:pPr algn="ctr"/>
            <a:r>
              <a:rPr lang="en-CA" b="1" dirty="0"/>
              <a:t>“The Public Gets the Police It Wants”</a:t>
            </a:r>
          </a:p>
        </p:txBody>
      </p:sp>
      <p:sp>
        <p:nvSpPr>
          <p:cNvPr id="3" name="Content Placeholder 2">
            <a:extLst>
              <a:ext uri="{FF2B5EF4-FFF2-40B4-BE49-F238E27FC236}">
                <a16:creationId xmlns:a16="http://schemas.microsoft.com/office/drawing/2014/main" id="{24863A00-46B8-4D92-9A34-145BA8A519E8}"/>
              </a:ext>
            </a:extLst>
          </p:cNvPr>
          <p:cNvSpPr>
            <a:spLocks noGrp="1"/>
          </p:cNvSpPr>
          <p:nvPr>
            <p:ph idx="1"/>
          </p:nvPr>
        </p:nvSpPr>
        <p:spPr/>
        <p:txBody>
          <a:bodyPr/>
          <a:lstStyle/>
          <a:p>
            <a:r>
              <a:rPr lang="en-CA" dirty="0"/>
              <a:t>Policing is inherently a political activity</a:t>
            </a:r>
          </a:p>
          <a:p>
            <a:pPr marL="0" indent="0">
              <a:buNone/>
            </a:pPr>
            <a:r>
              <a:rPr lang="en-CA" dirty="0"/>
              <a:t>   - business complaints – visible presence/saturation policing</a:t>
            </a:r>
          </a:p>
          <a:p>
            <a:pPr marL="0" indent="0">
              <a:buNone/>
            </a:pPr>
            <a:endParaRPr lang="en-CA" dirty="0"/>
          </a:p>
          <a:p>
            <a:r>
              <a:rPr lang="en-CA" dirty="0"/>
              <a:t>San Francisco</a:t>
            </a:r>
          </a:p>
          <a:p>
            <a:r>
              <a:rPr lang="en-CA" dirty="0"/>
              <a:t>Vancouver</a:t>
            </a:r>
          </a:p>
          <a:p>
            <a:r>
              <a:rPr lang="en-CA" dirty="0"/>
              <a:t>Edinburgh </a:t>
            </a:r>
          </a:p>
        </p:txBody>
      </p:sp>
    </p:spTree>
    <p:extLst>
      <p:ext uri="{BB962C8B-B14F-4D97-AF65-F5344CB8AC3E}">
        <p14:creationId xmlns:p14="http://schemas.microsoft.com/office/powerpoint/2010/main" val="2729090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FDA6-3210-41DD-9A1C-7817D3664AED}"/>
              </a:ext>
            </a:extLst>
          </p:cNvPr>
          <p:cNvSpPr>
            <a:spLocks noGrp="1"/>
          </p:cNvSpPr>
          <p:nvPr>
            <p:ph type="title"/>
          </p:nvPr>
        </p:nvSpPr>
        <p:spPr/>
        <p:txBody>
          <a:bodyPr/>
          <a:lstStyle/>
          <a:p>
            <a:r>
              <a:rPr lang="en-CA" dirty="0"/>
              <a:t>What do we actually want the police to do? Bayley’s 5 solutions</a:t>
            </a:r>
          </a:p>
        </p:txBody>
      </p:sp>
      <p:sp>
        <p:nvSpPr>
          <p:cNvPr id="3" name="Content Placeholder 2">
            <a:extLst>
              <a:ext uri="{FF2B5EF4-FFF2-40B4-BE49-F238E27FC236}">
                <a16:creationId xmlns:a16="http://schemas.microsoft.com/office/drawing/2014/main" id="{619FDA66-C6E1-4A83-BFB8-D247B2D4D359}"/>
              </a:ext>
            </a:extLst>
          </p:cNvPr>
          <p:cNvSpPr>
            <a:spLocks noGrp="1"/>
          </p:cNvSpPr>
          <p:nvPr>
            <p:ph idx="1"/>
          </p:nvPr>
        </p:nvSpPr>
        <p:spPr>
          <a:xfrm>
            <a:off x="593889" y="1825625"/>
            <a:ext cx="10759911" cy="4773138"/>
          </a:xfrm>
        </p:spPr>
        <p:txBody>
          <a:bodyPr>
            <a:normAutofit lnSpcReduction="10000"/>
          </a:bodyPr>
          <a:lstStyle/>
          <a:p>
            <a:r>
              <a:rPr lang="en-CA" dirty="0"/>
              <a:t>David Bayley suggests a lot of the problems associated with policing actually tie into their “crime prevention” role (see Broken Windows as an example)</a:t>
            </a:r>
          </a:p>
          <a:p>
            <a:r>
              <a:rPr lang="en-CA" dirty="0"/>
              <a:t>We expect police to prevent crime and in reality, they have very little ability to do so because crime occurs beyond their realm of control …</a:t>
            </a:r>
          </a:p>
          <a:p>
            <a:pPr marL="0" indent="0">
              <a:buNone/>
            </a:pPr>
            <a:r>
              <a:rPr lang="en-CA" dirty="0"/>
              <a:t>Five options :</a:t>
            </a:r>
          </a:p>
          <a:p>
            <a:pPr marL="514350" indent="-514350">
              <a:buAutoNum type="arabicParenBoth"/>
            </a:pPr>
            <a:r>
              <a:rPr lang="en-CA" i="1" dirty="0"/>
              <a:t>dishonest law enforcement, </a:t>
            </a:r>
          </a:p>
          <a:p>
            <a:pPr marL="514350" indent="-514350">
              <a:buAutoNum type="arabicParenBoth"/>
            </a:pPr>
            <a:r>
              <a:rPr lang="en-CA" i="1" dirty="0"/>
              <a:t>determined crime prevention, </a:t>
            </a:r>
          </a:p>
          <a:p>
            <a:pPr marL="514350" indent="-514350">
              <a:buAutoNum type="arabicParenBoth"/>
            </a:pPr>
            <a:r>
              <a:rPr lang="en-CA" i="1" dirty="0"/>
              <a:t>honest law enforcement, </a:t>
            </a:r>
          </a:p>
          <a:p>
            <a:pPr marL="514350" indent="-514350">
              <a:buAutoNum type="arabicParenBoth"/>
            </a:pPr>
            <a:r>
              <a:rPr lang="en-CA" i="1" dirty="0"/>
              <a:t>efficient law enforcement, </a:t>
            </a:r>
            <a:r>
              <a:rPr lang="en-CA" dirty="0"/>
              <a:t>and </a:t>
            </a:r>
          </a:p>
          <a:p>
            <a:pPr marL="514350" indent="-514350">
              <a:buAutoNum type="arabicParenBoth"/>
            </a:pPr>
            <a:r>
              <a:rPr lang="en-CA" i="1" dirty="0"/>
              <a:t>stratified crime prevention. </a:t>
            </a:r>
            <a:endParaRPr lang="en-CA" dirty="0"/>
          </a:p>
        </p:txBody>
      </p:sp>
    </p:spTree>
    <p:extLst>
      <p:ext uri="{BB962C8B-B14F-4D97-AF65-F5344CB8AC3E}">
        <p14:creationId xmlns:p14="http://schemas.microsoft.com/office/powerpoint/2010/main" val="3196053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2D064-0BA0-459C-A38F-36258CB3CAC9}"/>
              </a:ext>
            </a:extLst>
          </p:cNvPr>
          <p:cNvSpPr>
            <a:spLocks noGrp="1"/>
          </p:cNvSpPr>
          <p:nvPr>
            <p:ph type="title"/>
          </p:nvPr>
        </p:nvSpPr>
        <p:spPr/>
        <p:txBody>
          <a:bodyPr/>
          <a:lstStyle/>
          <a:p>
            <a:pPr algn="ctr"/>
            <a:r>
              <a:rPr lang="en-CA" b="1" dirty="0"/>
              <a:t>Dishonest Law Enforcement (Bayley 1994)</a:t>
            </a:r>
          </a:p>
        </p:txBody>
      </p:sp>
      <p:sp>
        <p:nvSpPr>
          <p:cNvPr id="3" name="Content Placeholder 2">
            <a:extLst>
              <a:ext uri="{FF2B5EF4-FFF2-40B4-BE49-F238E27FC236}">
                <a16:creationId xmlns:a16="http://schemas.microsoft.com/office/drawing/2014/main" id="{4EF735F4-A2A6-4DD5-8E18-F0607A891D25}"/>
              </a:ext>
            </a:extLst>
          </p:cNvPr>
          <p:cNvSpPr>
            <a:spLocks noGrp="1"/>
          </p:cNvSpPr>
          <p:nvPr>
            <p:ph idx="1"/>
          </p:nvPr>
        </p:nvSpPr>
        <p:spPr/>
        <p:txBody>
          <a:bodyPr>
            <a:normAutofit/>
          </a:bodyPr>
          <a:lstStyle/>
          <a:p>
            <a:r>
              <a:rPr lang="en-CA" dirty="0"/>
              <a:t>by and large what we have now. </a:t>
            </a:r>
          </a:p>
          <a:p>
            <a:r>
              <a:rPr lang="en-CA" dirty="0"/>
              <a:t>It occurs when the police promise to prevent crime but actually provide something else—namely, authoritative intervention and symbolic justice. </a:t>
            </a:r>
          </a:p>
          <a:p>
            <a:r>
              <a:rPr lang="en-CA" dirty="0"/>
              <a:t>The dishonesty arises from the pretense that law enforcement in this form is an adequate solution to the problem of crime. </a:t>
            </a:r>
          </a:p>
          <a:p>
            <a:r>
              <a:rPr lang="en-CA" dirty="0"/>
              <a:t>Dishonest law enforcement exploits the public's fear of crime. It oversells law enforcement, a fact that is known quite well by the police themselves. </a:t>
            </a:r>
          </a:p>
        </p:txBody>
      </p:sp>
    </p:spTree>
    <p:extLst>
      <p:ext uri="{BB962C8B-B14F-4D97-AF65-F5344CB8AC3E}">
        <p14:creationId xmlns:p14="http://schemas.microsoft.com/office/powerpoint/2010/main" val="3637712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E348-A114-4410-8F73-F0C23568032D}"/>
              </a:ext>
            </a:extLst>
          </p:cNvPr>
          <p:cNvSpPr>
            <a:spLocks noGrp="1"/>
          </p:cNvSpPr>
          <p:nvPr>
            <p:ph type="title"/>
          </p:nvPr>
        </p:nvSpPr>
        <p:spPr/>
        <p:txBody>
          <a:bodyPr/>
          <a:lstStyle/>
          <a:p>
            <a:pPr algn="ctr"/>
            <a:r>
              <a:rPr lang="en-CA" b="1" dirty="0"/>
              <a:t>Determined Crime Prevention</a:t>
            </a:r>
          </a:p>
        </p:txBody>
      </p:sp>
      <p:sp>
        <p:nvSpPr>
          <p:cNvPr id="3" name="Content Placeholder 2">
            <a:extLst>
              <a:ext uri="{FF2B5EF4-FFF2-40B4-BE49-F238E27FC236}">
                <a16:creationId xmlns:a16="http://schemas.microsoft.com/office/drawing/2014/main" id="{BA8AE48F-7AF4-43C2-9D4B-B66DA69F2EF4}"/>
              </a:ext>
            </a:extLst>
          </p:cNvPr>
          <p:cNvSpPr>
            <a:spLocks noGrp="1"/>
          </p:cNvSpPr>
          <p:nvPr>
            <p:ph idx="1"/>
          </p:nvPr>
        </p:nvSpPr>
        <p:spPr/>
        <p:txBody>
          <a:bodyPr>
            <a:normAutofit lnSpcReduction="10000"/>
          </a:bodyPr>
          <a:lstStyle/>
          <a:p>
            <a:r>
              <a:rPr lang="en-CA" dirty="0"/>
              <a:t>Occurs when the police dedicate themselves to taking demonstrably effective action to reduce crime. </a:t>
            </a:r>
          </a:p>
          <a:p>
            <a:r>
              <a:rPr lang="en-CA" dirty="0"/>
              <a:t>Their attention shifts from crime to conditions and from people to circumstances. The range of their activity expands beyond the narrow  bounds of law enforcement as they become publicly engaged in advocating solutions to social problems at several levels of government. </a:t>
            </a:r>
          </a:p>
          <a:p>
            <a:r>
              <a:rPr lang="en-CA" dirty="0"/>
              <a:t>Crime is a product of complex biological and social conditions, and its prevention must involve rigorous analysis of and intervention into those conditions. This creates a profound dilemma for democratic societies</a:t>
            </a:r>
          </a:p>
        </p:txBody>
      </p:sp>
    </p:spTree>
    <p:extLst>
      <p:ext uri="{BB962C8B-B14F-4D97-AF65-F5344CB8AC3E}">
        <p14:creationId xmlns:p14="http://schemas.microsoft.com/office/powerpoint/2010/main" val="2606055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6DA1-2B5B-4FDF-8AB2-FDAEC749E83E}"/>
              </a:ext>
            </a:extLst>
          </p:cNvPr>
          <p:cNvSpPr>
            <a:spLocks noGrp="1"/>
          </p:cNvSpPr>
          <p:nvPr>
            <p:ph type="title"/>
          </p:nvPr>
        </p:nvSpPr>
        <p:spPr/>
        <p:txBody>
          <a:bodyPr/>
          <a:lstStyle/>
          <a:p>
            <a:endParaRPr lang="en-CA"/>
          </a:p>
        </p:txBody>
      </p:sp>
      <p:pic>
        <p:nvPicPr>
          <p:cNvPr id="4" name="Content Placeholder 3" descr="A person talking on a cell phone screen with text&#10;&#10;Description automatically generated">
            <a:extLst>
              <a:ext uri="{FF2B5EF4-FFF2-40B4-BE49-F238E27FC236}">
                <a16:creationId xmlns:a16="http://schemas.microsoft.com/office/drawing/2014/main" id="{5C6031AF-9E28-4856-A459-C80E7582BC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7400" y="518475"/>
            <a:ext cx="8329280" cy="5075655"/>
          </a:xfrm>
          <a:prstGeom prst="rect">
            <a:avLst/>
          </a:prstGeom>
        </p:spPr>
      </p:pic>
    </p:spTree>
    <p:extLst>
      <p:ext uri="{BB962C8B-B14F-4D97-AF65-F5344CB8AC3E}">
        <p14:creationId xmlns:p14="http://schemas.microsoft.com/office/powerpoint/2010/main" val="375843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970F1-4745-4D57-982E-EEECB7F70F45}"/>
              </a:ext>
            </a:extLst>
          </p:cNvPr>
          <p:cNvSpPr>
            <a:spLocks noGrp="1"/>
          </p:cNvSpPr>
          <p:nvPr>
            <p:ph type="title"/>
          </p:nvPr>
        </p:nvSpPr>
        <p:spPr/>
        <p:txBody>
          <a:bodyPr/>
          <a:lstStyle/>
          <a:p>
            <a:pPr algn="ctr"/>
            <a:r>
              <a:rPr lang="en-CA" b="1" dirty="0"/>
              <a:t>Honest Law Enforcement</a:t>
            </a:r>
          </a:p>
        </p:txBody>
      </p:sp>
      <p:sp>
        <p:nvSpPr>
          <p:cNvPr id="3" name="Content Placeholder 2">
            <a:extLst>
              <a:ext uri="{FF2B5EF4-FFF2-40B4-BE49-F238E27FC236}">
                <a16:creationId xmlns:a16="http://schemas.microsoft.com/office/drawing/2014/main" id="{3921588F-9961-49F1-84A2-A0306ABEA950}"/>
              </a:ext>
            </a:extLst>
          </p:cNvPr>
          <p:cNvSpPr>
            <a:spLocks noGrp="1"/>
          </p:cNvSpPr>
          <p:nvPr>
            <p:ph idx="1"/>
          </p:nvPr>
        </p:nvSpPr>
        <p:spPr/>
        <p:txBody>
          <a:bodyPr>
            <a:normAutofit/>
          </a:bodyPr>
          <a:lstStyle/>
          <a:p>
            <a:r>
              <a:rPr lang="en-CA" dirty="0"/>
              <a:t>the simplest course of action for the police in the future is to concentrate on what they are already doing well and to give up the pretense of preventing crime. </a:t>
            </a:r>
          </a:p>
          <a:p>
            <a:r>
              <a:rPr lang="en-CA" dirty="0"/>
              <a:t>Under this option, they would provide authoritative intervention and symbolic justice, with a special focus on traffic regulation.</a:t>
            </a:r>
          </a:p>
          <a:p>
            <a:r>
              <a:rPr lang="en-CA" dirty="0"/>
              <a:t>These functions conform to the minimalist tradition of Anglo-Saxon law enforcement. But the police would be honest about it. </a:t>
            </a:r>
          </a:p>
          <a:p>
            <a:r>
              <a:rPr lang="en-CA" dirty="0"/>
              <a:t>They would admit also that they are not the solution to crime, that effective crime prevention requires a much broader program of action, under leadership that is not monopolized by themselves</a:t>
            </a:r>
          </a:p>
        </p:txBody>
      </p:sp>
    </p:spTree>
    <p:extLst>
      <p:ext uri="{BB962C8B-B14F-4D97-AF65-F5344CB8AC3E}">
        <p14:creationId xmlns:p14="http://schemas.microsoft.com/office/powerpoint/2010/main" val="108175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F452-C4A6-42AF-91B9-90FED0489339}"/>
              </a:ext>
            </a:extLst>
          </p:cNvPr>
          <p:cNvSpPr>
            <a:spLocks noGrp="1"/>
          </p:cNvSpPr>
          <p:nvPr>
            <p:ph type="title"/>
          </p:nvPr>
        </p:nvSpPr>
        <p:spPr/>
        <p:txBody>
          <a:bodyPr/>
          <a:lstStyle/>
          <a:p>
            <a:pPr algn="ctr"/>
            <a:r>
              <a:rPr lang="en-CA" b="1" dirty="0"/>
              <a:t>Efficient Law Enforcement</a:t>
            </a:r>
          </a:p>
        </p:txBody>
      </p:sp>
      <p:sp>
        <p:nvSpPr>
          <p:cNvPr id="3" name="Content Placeholder 2">
            <a:extLst>
              <a:ext uri="{FF2B5EF4-FFF2-40B4-BE49-F238E27FC236}">
                <a16:creationId xmlns:a16="http://schemas.microsoft.com/office/drawing/2014/main" id="{5E401349-CF23-4B17-BBD8-E0D993F96984}"/>
              </a:ext>
            </a:extLst>
          </p:cNvPr>
          <p:cNvSpPr>
            <a:spLocks noGrp="1"/>
          </p:cNvSpPr>
          <p:nvPr>
            <p:ph idx="1"/>
          </p:nvPr>
        </p:nvSpPr>
        <p:spPr/>
        <p:txBody>
          <a:bodyPr/>
          <a:lstStyle/>
          <a:p>
            <a:r>
              <a:rPr lang="en-CA" dirty="0"/>
              <a:t>If contemporary police forces cannot prevent crime because they are too busy doing other things, the obvious solution is to change their priorities.</a:t>
            </a:r>
          </a:p>
          <a:p>
            <a:pPr marL="0" indent="0">
              <a:buNone/>
            </a:pPr>
            <a:endParaRPr lang="en-CA" dirty="0"/>
          </a:p>
          <a:p>
            <a:r>
              <a:rPr lang="en-CA" dirty="0"/>
              <a:t>Not only would this free resources but it would help to change an occupational culture that is preoccupied with enforcement. </a:t>
            </a:r>
          </a:p>
          <a:p>
            <a:endParaRPr lang="en-CA" dirty="0"/>
          </a:p>
          <a:p>
            <a:r>
              <a:rPr lang="en-CA" dirty="0"/>
              <a:t>EBP promotes this view</a:t>
            </a:r>
          </a:p>
        </p:txBody>
      </p:sp>
    </p:spTree>
    <p:extLst>
      <p:ext uri="{BB962C8B-B14F-4D97-AF65-F5344CB8AC3E}">
        <p14:creationId xmlns:p14="http://schemas.microsoft.com/office/powerpoint/2010/main" val="1348027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533</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Politics of Policing</vt:lpstr>
      <vt:lpstr>Abolish or Reroute Funding? </vt:lpstr>
      <vt:lpstr>“The Public Gets the Police It Wants”</vt:lpstr>
      <vt:lpstr>What do we actually want the police to do? Bayley’s 5 solutions</vt:lpstr>
      <vt:lpstr>Dishonest Law Enforcement (Bayley 1994)</vt:lpstr>
      <vt:lpstr>Determined Crime Prevention</vt:lpstr>
      <vt:lpstr>PowerPoint Presentation</vt:lpstr>
      <vt:lpstr>Honest Law Enforcement</vt:lpstr>
      <vt:lpstr>Efficient Law Enforcement</vt:lpstr>
      <vt:lpstr>Stratified Policing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Evidence Based Policing Police Leaders Master Class   Dr. Laura Huey Canadian Society of Evidence Based Policing</dc:title>
  <dc:creator>Laura</dc:creator>
  <cp:lastModifiedBy>Laura Huey</cp:lastModifiedBy>
  <cp:revision>98</cp:revision>
  <dcterms:created xsi:type="dcterms:W3CDTF">2017-09-11T12:49:52Z</dcterms:created>
  <dcterms:modified xsi:type="dcterms:W3CDTF">2020-06-21T15:20:07Z</dcterms:modified>
</cp:coreProperties>
</file>