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2" r:id="rId4"/>
    <p:sldId id="285" r:id="rId5"/>
    <p:sldId id="284" r:id="rId6"/>
    <p:sldId id="286" r:id="rId7"/>
    <p:sldId id="288" r:id="rId8"/>
    <p:sldId id="290" r:id="rId9"/>
    <p:sldId id="292" r:id="rId10"/>
    <p:sldId id="287" r:id="rId11"/>
    <p:sldId id="291" r:id="rId12"/>
    <p:sldId id="289" r:id="rId13"/>
    <p:sldId id="293" r:id="rId14"/>
    <p:sldId id="294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A6AEA-BF1B-4C14-A2A6-5E390AAC6F82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7B44F-05A3-48B6-A669-DB8694A2C26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7988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A782C-C318-4DB9-A69F-E30111B2C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07446-144E-4C58-B8E5-DF22AE6837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78091-6486-4206-BBAC-8473F8041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EABA-B4B5-41F4-A68A-97072293AAF1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0B2456-D51A-42AC-B4DB-8135101A4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3F74D-9622-4051-A34C-D2DCD8720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3F13-5999-4558-8BA3-01468FC1D8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388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BFDDF-0E81-4FF4-BA79-1B10608B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FA6D3-8F9E-4867-93ED-63C2879FE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FE43A-441F-439F-B87B-5BB2891E5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EABA-B4B5-41F4-A68A-97072293AAF1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DD30E-2D57-4005-95F0-1B011514A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DD135-040E-4D12-A9E1-A91ABDFE8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3F13-5999-4558-8BA3-01468FC1D8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8348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FA660F-3144-4D7F-A380-504A7F64B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ACD8F9-07AD-4918-8775-D0D277A746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24263-B3F2-4F07-95D5-5D83334B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EABA-B4B5-41F4-A68A-97072293AAF1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B8BCC-4715-47E9-BF98-2A30116D4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F58D2-F2FA-4A70-A60B-F0F443771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3F13-5999-4558-8BA3-01468FC1D8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33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9868D-DD88-447B-AB0C-46DDB220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3E330-7D46-4C87-B9FD-4A54093FF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090F8-F718-4251-9B1B-6FCF859EE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EABA-B4B5-41F4-A68A-97072293AAF1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60C58-ED02-414F-B30A-B6D6BD7B6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882D0-79A1-4038-8BC3-5441A333F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3F13-5999-4558-8BA3-01468FC1D8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736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69EAC-426A-4923-8626-35563B4EF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34015-EDCD-43CC-B2EF-EF2DD438E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695D7-4B0D-469E-981C-34F7024D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EABA-B4B5-41F4-A68A-97072293AAF1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BF9656-135E-4BD5-80BD-5E595B04D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5C0B6-4341-4972-A341-DBF0CB6C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3F13-5999-4558-8BA3-01468FC1D8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1912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29B15-8003-4910-9C1B-B8D90EAF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9EF13-CF98-4EA7-8210-33C12F15F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4A9FE-C83C-4A67-9771-401FAA145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B8354-F144-456E-9EF7-3A4F7139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EABA-B4B5-41F4-A68A-97072293AAF1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F020C-9E99-46EE-B8A7-2E596B96D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63BC4-15FE-472B-8D9E-28557A8AB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3F13-5999-4558-8BA3-01468FC1D8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260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7B1E3-B803-4A5A-9724-A05D8BCF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B1104-B54F-4082-8BF1-728EAC2CB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2EDBF-F756-4125-A796-A605C0333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602DC3-7609-4B96-8786-A13CDD687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40A05E-427E-4D5F-9960-D690EEFC4B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0C4DF4-8DBE-47D9-862E-12C3E4CCA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EABA-B4B5-41F4-A68A-97072293AAF1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2943EE-EFA5-4006-904B-B68FFF13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8D517F-8009-4F0C-9F02-AC74B0DC4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3F13-5999-4558-8BA3-01468FC1D8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625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7980-8DAA-416A-B197-4FB207D45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8AF219-1DBD-4AFF-8299-67F3F94F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EABA-B4B5-41F4-A68A-97072293AAF1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093D64-F089-4C31-A489-5C69A0C6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8F6AE-835E-4CB6-8242-1F561ED52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3F13-5999-4558-8BA3-01468FC1D8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0252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FAC5F7-6B68-4808-9EE5-4B57AB46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EABA-B4B5-41F4-A68A-97072293AAF1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D2B8D2-64FE-416B-A215-2F1A445E8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36981-D4C1-4D33-9883-1ACC6782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3F13-5999-4558-8BA3-01468FC1D8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016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1D4A0-4ADC-455A-A67D-653E92A8A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A591F-9F89-4274-9968-E69C8AB6B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F507F-B6AB-40C9-9BD5-F09E58FCC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C63A0-F06C-4101-83C1-9C950238F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EABA-B4B5-41F4-A68A-97072293AAF1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AC3157-A807-44AA-89FF-6CF21242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13022E-79FE-4976-8808-1BCE50DB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3F13-5999-4558-8BA3-01468FC1D8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343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F255C-870D-479F-AF2D-505C72E5F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4AB249-3595-4A7C-913F-0418BDA38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C789D-210A-4BD6-891C-39B8454DB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0BFD15-7037-48BA-B614-5A31BF0F3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EABA-B4B5-41F4-A68A-97072293AAF1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EF602-6B81-40B2-914D-A97E0AF2C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DD3FF-EEE5-46A5-A914-B2ECE9211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D3F13-5999-4558-8BA3-01468FC1D8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41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735B88-00F8-4E97-91B2-1DDFE06D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FBFC3-A8A9-40E4-AA12-A443FDB78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2163B-81D7-4590-B50D-BBBA686483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0EABA-B4B5-41F4-A68A-97072293AAF1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93481-C56C-4380-9261-97AE3B5A3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2021D-546B-4598-91BC-B0E1E8B51E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D3F13-5999-4558-8BA3-01468FC1D82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343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_a181Xkla4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83281-0677-44AA-B208-E9789B850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74082"/>
          </a:xfrm>
        </p:spPr>
        <p:txBody>
          <a:bodyPr/>
          <a:lstStyle/>
          <a:p>
            <a:r>
              <a:rPr lang="en-CA" b="1" dirty="0"/>
              <a:t>Emotions &amp; decision-making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C7E037-CC5A-41C3-83B7-C5265E7526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Picture 4" descr="A picture containing text, businesscard, vector graphics, clipart&#10;&#10;Description automatically generated">
            <a:extLst>
              <a:ext uri="{FF2B5EF4-FFF2-40B4-BE49-F238E27FC236}">
                <a16:creationId xmlns:a16="http://schemas.microsoft.com/office/drawing/2014/main" id="{20A02F1B-56F4-4512-8548-1E4BECAB7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319" y="2196445"/>
            <a:ext cx="4562573" cy="4562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82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2F681-4EE6-4D4B-93BE-9AC48D77C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8896"/>
          </a:xfrm>
        </p:spPr>
        <p:txBody>
          <a:bodyPr>
            <a:normAutofit fontScale="90000"/>
          </a:bodyPr>
          <a:lstStyle/>
          <a:p>
            <a:pPr algn="ctr"/>
            <a:r>
              <a:rPr lang="en-CA" b="1" dirty="0">
                <a:highlight>
                  <a:srgbClr val="00FF00"/>
                </a:highlight>
              </a:rPr>
              <a:t>Self-interest</a:t>
            </a:r>
            <a:r>
              <a:rPr lang="en-CA" b="1" dirty="0"/>
              <a:t> and avoiding cognitive dissonance</a:t>
            </a:r>
            <a:br>
              <a:rPr lang="en-CA" b="1" dirty="0"/>
            </a:br>
            <a:r>
              <a:rPr lang="en-CA" sz="3600" b="1" dirty="0"/>
              <a:t>(Tim </a:t>
            </a:r>
            <a:r>
              <a:rPr lang="en-CA" sz="3600" b="1" dirty="0" err="1"/>
              <a:t>Harford</a:t>
            </a:r>
            <a:r>
              <a:rPr lang="en-CA" sz="3600" b="1" dirty="0"/>
              <a:t>):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1CD937E5-DE5D-4E55-888B-0900B126C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03" y="1535320"/>
            <a:ext cx="7772850" cy="4816119"/>
          </a:xfrm>
        </p:spPr>
      </p:pic>
    </p:spTree>
    <p:extLst>
      <p:ext uri="{BB962C8B-B14F-4D97-AF65-F5344CB8AC3E}">
        <p14:creationId xmlns:p14="http://schemas.microsoft.com/office/powerpoint/2010/main" val="95095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E4A10-7E0A-4459-B83D-768BB68FF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12363"/>
          </a:xfrm>
        </p:spPr>
        <p:txBody>
          <a:bodyPr/>
          <a:lstStyle/>
          <a:p>
            <a:r>
              <a:rPr lang="en-CA" b="1" dirty="0"/>
              <a:t>Do I really have to believe this?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BC8F8-0504-4AC8-9603-5C181A8C0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738" y="1324082"/>
            <a:ext cx="11378937" cy="51049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CA" dirty="0"/>
              <a:t>To avoid having to change one’s beliefs, behaviours,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 etc. we often find people looking for ‘loopholes’ 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others’ arguments.</a:t>
            </a:r>
          </a:p>
          <a:p>
            <a:pPr>
              <a:spcBef>
                <a:spcPts val="0"/>
              </a:spcBef>
            </a:pPr>
            <a:endParaRPr lang="en-CA" dirty="0"/>
          </a:p>
          <a:p>
            <a:pPr>
              <a:spcBef>
                <a:spcPts val="0"/>
              </a:spcBef>
            </a:pPr>
            <a:r>
              <a:rPr lang="en-CA" dirty="0"/>
              <a:t>Intuitively we think that more facts and data can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dirty="0"/>
              <a:t>sway people to change their minds, but …</a:t>
            </a:r>
          </a:p>
          <a:p>
            <a:endParaRPr lang="en-CA" dirty="0"/>
          </a:p>
          <a:p>
            <a:pPr marL="0" indent="0" algn="ctr">
              <a:buNone/>
            </a:pPr>
            <a:r>
              <a:rPr lang="en-CA" b="1" dirty="0">
                <a:solidFill>
                  <a:srgbClr val="FF0000"/>
                </a:solidFill>
              </a:rPr>
              <a:t>the more facts and figures, often the more opportunities people have to find ‘loopholes’ to discount the information!!</a:t>
            </a: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F58470DA-DEF4-47DC-B54F-C6D17D0B7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3" y="245097"/>
            <a:ext cx="4150937" cy="396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1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1CC25-DFD6-4F83-8D2E-FD8965D2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highlight>
                  <a:srgbClr val="FF00FF"/>
                </a:highlight>
              </a:rPr>
              <a:t>Altruism</a:t>
            </a:r>
            <a:r>
              <a:rPr lang="en-CA" b="1" dirty="0"/>
              <a:t> (helpfulness)</a:t>
            </a:r>
            <a:r>
              <a:rPr lang="en-CA" dirty="0"/>
              <a:t> </a:t>
            </a:r>
            <a:r>
              <a:rPr lang="en-CA" sz="2800" dirty="0"/>
              <a:t>(Tim </a:t>
            </a:r>
            <a:r>
              <a:rPr lang="en-CA" sz="2800" dirty="0" err="1"/>
              <a:t>Harford</a:t>
            </a:r>
            <a:r>
              <a:rPr lang="en-CA" sz="2800" dirty="0"/>
              <a:t>): 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64BD4B88-61AE-4EC2-B9A0-F9AC500ED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36" y="1474640"/>
            <a:ext cx="8506315" cy="5133550"/>
          </a:xfrm>
        </p:spPr>
      </p:pic>
    </p:spTree>
    <p:extLst>
      <p:ext uri="{BB962C8B-B14F-4D97-AF65-F5344CB8AC3E}">
        <p14:creationId xmlns:p14="http://schemas.microsoft.com/office/powerpoint/2010/main" val="969570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2BEA-8C74-4193-9714-51294F9D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4524" y="365125"/>
            <a:ext cx="4819275" cy="2745720"/>
          </a:xfrm>
        </p:spPr>
        <p:txBody>
          <a:bodyPr>
            <a:normAutofit/>
          </a:bodyPr>
          <a:lstStyle/>
          <a:p>
            <a:r>
              <a:rPr lang="en-CA" b="1" dirty="0"/>
              <a:t>Hans </a:t>
            </a:r>
            <a:r>
              <a:rPr lang="en-CA" b="1" dirty="0" err="1"/>
              <a:t>Rosling</a:t>
            </a:r>
            <a:r>
              <a:rPr lang="en-CA" b="1" dirty="0"/>
              <a:t> on managing emotional</a:t>
            </a:r>
            <a:br>
              <a:rPr lang="en-CA" b="1" dirty="0"/>
            </a:br>
            <a:r>
              <a:rPr lang="en-CA" b="1" dirty="0"/>
              <a:t>decision-making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B5672D7D-0962-4147-B521-712FC538AD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07" y="-1078761"/>
            <a:ext cx="6693031" cy="8061660"/>
          </a:xfrm>
        </p:spPr>
      </p:pic>
    </p:spTree>
    <p:extLst>
      <p:ext uri="{BB962C8B-B14F-4D97-AF65-F5344CB8AC3E}">
        <p14:creationId xmlns:p14="http://schemas.microsoft.com/office/powerpoint/2010/main" val="1956584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00A4-22BF-4F7E-937E-80449A072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Online Media 3" title="This NATURAL TRICK can CURE YOUR CANCER">
            <a:hlinkClick r:id="" action="ppaction://media"/>
            <a:extLst>
              <a:ext uri="{FF2B5EF4-FFF2-40B4-BE49-F238E27FC236}">
                <a16:creationId xmlns:a16="http://schemas.microsoft.com/office/drawing/2014/main" id="{A65514CD-3592-4A2E-80FD-39485B579C4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64621" y="452487"/>
            <a:ext cx="8346623" cy="625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8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504-9F2D-4EF1-98EE-5FEC8DF55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11D9512-838B-408C-8A9C-680829BCAC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602" y="254663"/>
            <a:ext cx="5599522" cy="6532776"/>
          </a:xfrm>
        </p:spPr>
      </p:pic>
    </p:spTree>
    <p:extLst>
      <p:ext uri="{BB962C8B-B14F-4D97-AF65-F5344CB8AC3E}">
        <p14:creationId xmlns:p14="http://schemas.microsoft.com/office/powerpoint/2010/main" val="386141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ED9F-74C9-4F4C-B3BB-0ADAED2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951"/>
            <a:ext cx="11953188" cy="1426737"/>
          </a:xfrm>
        </p:spPr>
        <p:txBody>
          <a:bodyPr/>
          <a:lstStyle/>
          <a:p>
            <a:pPr algn="ctr"/>
            <a:r>
              <a:rPr lang="en-CA" b="1" dirty="0"/>
              <a:t>System 1 &amp; System 2 thinking </a:t>
            </a:r>
            <a:r>
              <a:rPr lang="en-CA" sz="2400" b="1" dirty="0"/>
              <a:t>(</a:t>
            </a:r>
            <a:r>
              <a:rPr lang="en-CA" sz="2400" b="1" dirty="0" err="1"/>
              <a:t>Kahnemann</a:t>
            </a:r>
            <a:r>
              <a:rPr lang="en-CA" sz="2400" b="1" dirty="0"/>
              <a:t> &amp; </a:t>
            </a:r>
            <a:r>
              <a:rPr lang="en-CA" sz="2400" b="1" dirty="0" err="1"/>
              <a:t>Tsversky</a:t>
            </a:r>
            <a:r>
              <a:rPr lang="en-CA" sz="2400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2B45-E234-40D1-8321-21BA5AB44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61" y="1611115"/>
            <a:ext cx="10515600" cy="50630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System 1:</a:t>
            </a:r>
            <a:r>
              <a:rPr lang="en-US" alt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 near-instinctual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decisions; this is the realm of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‘every day’ thinking, </a:t>
            </a:r>
            <a:r>
              <a:rPr lang="en-US" alt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unreflexive</a:t>
            </a:r>
            <a:r>
              <a:rPr lang="en-US" alt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uncritical, gullible &amp; susceptible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to erroneous beliefs</a:t>
            </a:r>
          </a:p>
          <a:p>
            <a:endParaRPr lang="en-US" alt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alt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System 2: </a:t>
            </a:r>
            <a:r>
              <a:rPr lang="en-US" alt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higher logic; this is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where our critical thinking skills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come into play, where we can stand back and think through problems.</a:t>
            </a:r>
          </a:p>
          <a:p>
            <a:endParaRPr lang="en-CA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DAE5494-1AB7-4EAA-A7B0-7941EC035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66738"/>
            <a:ext cx="7106035" cy="37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2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B3E2-2751-40B9-9358-3D246F1AB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Which wins?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31B4E-A4CE-40B8-A700-94EEA58A9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2" y="1571102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We make most decisions based on emotion, but even the rational parts: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Depend on our mood (e.g. the study of judges who made more punitive decisions when they were close to lunch time (</a:t>
            </a:r>
            <a:r>
              <a:rPr lang="en-US" altLang="en-US" sz="3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ie</a:t>
            </a: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. “hangry”);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Are often flawed.</a:t>
            </a:r>
          </a:p>
          <a:p>
            <a:endParaRPr lang="en-CA" dirty="0"/>
          </a:p>
        </p:txBody>
      </p:sp>
      <p:pic>
        <p:nvPicPr>
          <p:cNvPr id="5" name="Picture 4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65564452-A1B8-4266-BE8B-5ADE4D4A6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357" y="3999484"/>
            <a:ext cx="4394758" cy="299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6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B83E8-673F-42A9-A6C0-CA8690BC3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A very potent emotion: </a:t>
            </a:r>
            <a:r>
              <a:rPr lang="en-CA" b="1" dirty="0">
                <a:highlight>
                  <a:srgbClr val="FF0000"/>
                </a:highlight>
              </a:rPr>
              <a:t>ANGER</a:t>
            </a:r>
          </a:p>
        </p:txBody>
      </p:sp>
      <p:pic>
        <p:nvPicPr>
          <p:cNvPr id="4" name="220619902_2800282146859180_2804971718964503600_n">
            <a:hlinkClick r:id="" action="ppaction://media"/>
            <a:extLst>
              <a:ext uri="{FF2B5EF4-FFF2-40B4-BE49-F238E27FC236}">
                <a16:creationId xmlns:a16="http://schemas.microsoft.com/office/drawing/2014/main" id="{C20FB20C-C775-4894-90CD-8AF5D476F5D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85880" y="1591174"/>
            <a:ext cx="4585789" cy="4585789"/>
          </a:xfrm>
        </p:spPr>
      </p:pic>
    </p:spTree>
    <p:extLst>
      <p:ext uri="{BB962C8B-B14F-4D97-AF65-F5344CB8AC3E}">
        <p14:creationId xmlns:p14="http://schemas.microsoft.com/office/powerpoint/2010/main" val="333856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2F0F-B0E0-45DB-B2C9-F03800E5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433"/>
            <a:ext cx="10515600" cy="849089"/>
          </a:xfrm>
        </p:spPr>
        <p:txBody>
          <a:bodyPr>
            <a:normAutofit/>
          </a:bodyPr>
          <a:lstStyle/>
          <a:p>
            <a:pPr algn="ctr"/>
            <a:r>
              <a:rPr lang="en-CA" b="1" dirty="0"/>
              <a:t>Science First: </a:t>
            </a:r>
          </a:p>
        </p:txBody>
      </p:sp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A8896787-23DD-4ADA-A243-3456C99C6A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52" y="736153"/>
            <a:ext cx="7871383" cy="5773731"/>
          </a:xfr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39BE116E-AE5A-4AD6-A973-FAF58E1EE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0" y="1373838"/>
            <a:ext cx="3197852" cy="285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11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57194-273B-4177-AD45-6A9480DA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E9A38F57-5A6F-4004-B8A8-7AA0423C6F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3" y="248657"/>
            <a:ext cx="10429440" cy="6244218"/>
          </a:xfrm>
        </p:spPr>
      </p:pic>
    </p:spTree>
    <p:extLst>
      <p:ext uri="{BB962C8B-B14F-4D97-AF65-F5344CB8AC3E}">
        <p14:creationId xmlns:p14="http://schemas.microsoft.com/office/powerpoint/2010/main" val="4093638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1C2B-4E39-471E-8FF6-F5B4CB717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024" y="365125"/>
            <a:ext cx="6913775" cy="1325563"/>
          </a:xfrm>
        </p:spPr>
        <p:txBody>
          <a:bodyPr/>
          <a:lstStyle/>
          <a:p>
            <a:pPr algn="ctr"/>
            <a:r>
              <a:rPr lang="en-CA" b="1" dirty="0"/>
              <a:t>Another big one: </a:t>
            </a:r>
            <a:r>
              <a:rPr lang="en-CA" b="1" dirty="0">
                <a:highlight>
                  <a:srgbClr val="FF00FF"/>
                </a:highlight>
              </a:rPr>
              <a:t>FEAR</a:t>
            </a:r>
            <a:br>
              <a:rPr lang="en-CA" b="1" dirty="0"/>
            </a:br>
            <a:r>
              <a:rPr lang="en-CA" sz="2800" b="1" dirty="0"/>
              <a:t>(Tim </a:t>
            </a:r>
            <a:r>
              <a:rPr lang="en-CA" sz="2800" b="1" dirty="0" err="1"/>
              <a:t>Harford</a:t>
            </a:r>
            <a:r>
              <a:rPr lang="en-CA" sz="2800" b="1" dirty="0"/>
              <a:t>)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8994D8E2-AE62-426C-AE7D-88B5126F6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282" y="1618236"/>
            <a:ext cx="7993930" cy="5018002"/>
          </a:xfrm>
        </p:spPr>
      </p:pic>
      <p:pic>
        <p:nvPicPr>
          <p:cNvPr id="4" name="Picture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33416A6F-E23C-4F30-883A-374EC1125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1396" cy="426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6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3746-40AF-40A5-8A21-1BAF9909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9" name="Content Placeholder 8" descr="Text&#10;&#10;Description automatically generated with medium confidence">
            <a:extLst>
              <a:ext uri="{FF2B5EF4-FFF2-40B4-BE49-F238E27FC236}">
                <a16:creationId xmlns:a16="http://schemas.microsoft.com/office/drawing/2014/main" id="{F7460654-65BA-430F-94BE-4469A0CF8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7541"/>
            <a:ext cx="11408595" cy="7614861"/>
          </a:xfrm>
        </p:spPr>
      </p:pic>
    </p:spTree>
    <p:extLst>
      <p:ext uri="{BB962C8B-B14F-4D97-AF65-F5344CB8AC3E}">
        <p14:creationId xmlns:p14="http://schemas.microsoft.com/office/powerpoint/2010/main" val="1251302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FAE25-621E-4E31-B7B3-619F48BE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We are hardwired to have fears </a:t>
            </a:r>
            <a:r>
              <a:rPr lang="en-CA" sz="2800" dirty="0"/>
              <a:t>(Hans </a:t>
            </a:r>
            <a:r>
              <a:rPr lang="en-CA" sz="2800" dirty="0" err="1"/>
              <a:t>Rosling</a:t>
            </a:r>
            <a:r>
              <a:rPr lang="en-CA" sz="2800" dirty="0"/>
              <a:t>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43174-8832-4AC2-BEAB-1F1CF53D9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Our survival was predicated on avoiding things that could kill us like some of our most common fears:</a:t>
            </a:r>
          </a:p>
          <a:p>
            <a:endParaRPr lang="en-CA" dirty="0"/>
          </a:p>
          <a:p>
            <a:endParaRPr lang="en-CA" dirty="0"/>
          </a:p>
        </p:txBody>
      </p:sp>
      <p:pic>
        <p:nvPicPr>
          <p:cNvPr id="5" name="Picture 4" descr="A close up of a snake&#10;&#10;Description automatically generated with low confidence">
            <a:extLst>
              <a:ext uri="{FF2B5EF4-FFF2-40B4-BE49-F238E27FC236}">
                <a16:creationId xmlns:a16="http://schemas.microsoft.com/office/drawing/2014/main" id="{B1A318CB-03D3-41A9-A1E1-C015F2140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41" y="3656421"/>
            <a:ext cx="2857500" cy="1600200"/>
          </a:xfrm>
          <a:prstGeom prst="rect">
            <a:avLst/>
          </a:prstGeom>
        </p:spPr>
      </p:pic>
      <p:pic>
        <p:nvPicPr>
          <p:cNvPr id="7" name="Picture 6" descr="A picture containing cat, mammal, indoor, rodent&#10;&#10;Description automatically generated">
            <a:extLst>
              <a:ext uri="{FF2B5EF4-FFF2-40B4-BE49-F238E27FC236}">
                <a16:creationId xmlns:a16="http://schemas.microsoft.com/office/drawing/2014/main" id="{4795D4EC-FD21-450B-B833-943A4975BD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5" y="2912393"/>
            <a:ext cx="2857500" cy="3580482"/>
          </a:xfrm>
          <a:prstGeom prst="rect">
            <a:avLst/>
          </a:prstGeom>
        </p:spPr>
      </p:pic>
      <p:pic>
        <p:nvPicPr>
          <p:cNvPr id="9" name="Picture 8" descr="A picture containing text, indoor, writing implement, pencil&#10;&#10;Description automatically generated">
            <a:extLst>
              <a:ext uri="{FF2B5EF4-FFF2-40B4-BE49-F238E27FC236}">
                <a16:creationId xmlns:a16="http://schemas.microsoft.com/office/drawing/2014/main" id="{B9F4EDC4-FFB6-49AB-BF41-8D7AC0E31D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68" y="3201709"/>
            <a:ext cx="4027995" cy="268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13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269</Words>
  <Application>Microsoft Office PowerPoint</Application>
  <PresentationFormat>Widescreen</PresentationFormat>
  <Paragraphs>34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Emotions &amp; decision-making</vt:lpstr>
      <vt:lpstr>System 1 &amp; System 2 thinking (Kahnemann &amp; Tsversky)</vt:lpstr>
      <vt:lpstr>Which wins? </vt:lpstr>
      <vt:lpstr>A very potent emotion: ANGER</vt:lpstr>
      <vt:lpstr>Science First: </vt:lpstr>
      <vt:lpstr>PowerPoint Presentation</vt:lpstr>
      <vt:lpstr>Another big one: FEAR (Tim Harford)</vt:lpstr>
      <vt:lpstr>PowerPoint Presentation</vt:lpstr>
      <vt:lpstr>We are hardwired to have fears (Hans Rosling):</vt:lpstr>
      <vt:lpstr>Self-interest and avoiding cognitive dissonance (Tim Harford):</vt:lpstr>
      <vt:lpstr>Do I really have to believe this? </vt:lpstr>
      <vt:lpstr>Altruism (helpfulness) (Tim Harford): </vt:lpstr>
      <vt:lpstr>Hans Rosling on managing emotional decision-making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Emotions &amp; decision-making</dc:title>
  <dc:creator>Laura Huey</dc:creator>
  <cp:lastModifiedBy>Laura Huey</cp:lastModifiedBy>
  <cp:revision>18</cp:revision>
  <dcterms:created xsi:type="dcterms:W3CDTF">2021-11-17T15:19:06Z</dcterms:created>
  <dcterms:modified xsi:type="dcterms:W3CDTF">2021-11-18T18:24:40Z</dcterms:modified>
</cp:coreProperties>
</file>