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81" d="100"/>
          <a:sy n="81"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D369-8D14-4152-B047-CA013BEBA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EF5E92D-3FC1-476F-BAE2-1E33A875E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6D7EEB4-F652-42A1-A2B3-D9BC83965955}"/>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7EF34114-FE02-44F4-A252-8E5B887DC1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CFDEAD-DB6F-46AB-ABD1-66E5C5738C62}"/>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29311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A517-B79B-4B8A-A7A3-F7E21F2CD4B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D36F535-63D7-4B14-879C-7BF9C0626B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25C3ED-27FB-45E7-BCDC-230E58016CA0}"/>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31D70E7F-9A98-4F80-885A-7AE3B00FB1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6A17B7-EA26-4B96-8474-ED91A15EDA78}"/>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168021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827CC-5C98-42D1-82C9-3FD9440E35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93726D-4FE1-49E7-BA58-6BFB854447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5F28F3-B756-4F27-A15A-0385A31CC1B6}"/>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19004E22-9963-4DF6-9487-51A8FEC0A3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290483-87B4-490F-B8B5-E28E43871261}"/>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13449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DF6B-90A0-42C7-AEE7-367429E1F9E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39EC85-B128-4E6D-8DD3-E66D517B9C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7A14CA-350E-49D0-B4E6-C6DD396FC949}"/>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CF06A635-7251-4BA9-9DBC-F1AFAC61C7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BEA0AA-B8E9-4EB2-A236-E38C24BC14C6}"/>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419293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1028-15DE-46CC-B74F-A2AFEEE2F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A74597D-A680-48B8-AE75-87FFF9096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896635-4992-43A2-85A1-5810AAA084B0}"/>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9D8FF7E9-383A-4205-AA13-5003FE03A9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4D0884-5FF4-4592-AA91-69A2F7AAD2AB}"/>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305569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0D84-F50A-4470-8BDD-D047DF1CB35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C7084F-A466-4F1D-9991-FCCAAD57DD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D0E83E9-AB42-4A77-B795-F30282823D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BEC1BE-590B-45C4-B2FF-027E4D2D955B}"/>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6" name="Footer Placeholder 5">
            <a:extLst>
              <a:ext uri="{FF2B5EF4-FFF2-40B4-BE49-F238E27FC236}">
                <a16:creationId xmlns:a16="http://schemas.microsoft.com/office/drawing/2014/main" id="{05E69374-DD48-4753-AA46-4D3B6D818A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853F5FE-8C5F-48B5-9FD0-BEF7712A1011}"/>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224886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418-80E2-4E49-BD41-3C8666E5BFC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F374C5-BA72-4992-99E7-0D481AFAD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04F16B-9F57-4F72-8621-1A7F04922B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75FABEA-E038-45AD-8135-47C8D872A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527AB5-E54E-4370-A3CB-71C9384D67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7E3590D-1E90-4BAB-B4D1-EA2B60E2BB87}"/>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8" name="Footer Placeholder 7">
            <a:extLst>
              <a:ext uri="{FF2B5EF4-FFF2-40B4-BE49-F238E27FC236}">
                <a16:creationId xmlns:a16="http://schemas.microsoft.com/office/drawing/2014/main" id="{440B3754-CD9F-44EB-8670-E951973E6B5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5271495-4FCE-4338-BF5C-5C67F7259205}"/>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269299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B71B-D5D2-43A8-8F9C-382240C2D7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C91E521-FB4E-4B75-8603-4BDD88353246}"/>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4" name="Footer Placeholder 3">
            <a:extLst>
              <a:ext uri="{FF2B5EF4-FFF2-40B4-BE49-F238E27FC236}">
                <a16:creationId xmlns:a16="http://schemas.microsoft.com/office/drawing/2014/main" id="{DBBE0D7F-2CEB-49D2-A2D1-F177B65A410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D12A265-F701-4A0B-BAA1-5F62E3A0D5C4}"/>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6108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5CEE3-E7F2-48F7-8062-FB1695DEE605}"/>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3" name="Footer Placeholder 2">
            <a:extLst>
              <a:ext uri="{FF2B5EF4-FFF2-40B4-BE49-F238E27FC236}">
                <a16:creationId xmlns:a16="http://schemas.microsoft.com/office/drawing/2014/main" id="{1FFE5B11-14F6-4ABD-A761-CD01B640E23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A5905AC-8C94-4E67-BF4D-B838B980132E}"/>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33899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F135-EEBE-4DD4-BDD7-DB0579E82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4FD198-AA01-4C61-BCD7-C99A169C9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E5CDE97-138B-47AC-823E-ED47C9CE8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178E2-360C-48DD-948B-26EE4DD98209}"/>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6" name="Footer Placeholder 5">
            <a:extLst>
              <a:ext uri="{FF2B5EF4-FFF2-40B4-BE49-F238E27FC236}">
                <a16:creationId xmlns:a16="http://schemas.microsoft.com/office/drawing/2014/main" id="{04C829C8-BDB8-4EC4-8427-E0105DA9C4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041CC3-9E96-4649-82EC-F0B7FB77BCB0}"/>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96761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BB55-712E-410A-9739-4E97A6902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1F40125-DB4D-4B81-8FA6-DF19F97DF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8E7234C-53A5-4962-9D66-957802ED2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876C44-1A48-4569-B7CE-0FF836489888}"/>
              </a:ext>
            </a:extLst>
          </p:cNvPr>
          <p:cNvSpPr>
            <a:spLocks noGrp="1"/>
          </p:cNvSpPr>
          <p:nvPr>
            <p:ph type="dt" sz="half" idx="10"/>
          </p:nvPr>
        </p:nvSpPr>
        <p:spPr/>
        <p:txBody>
          <a:bodyPr/>
          <a:lstStyle/>
          <a:p>
            <a:fld id="{368EBEE3-D1F6-4EB6-A17D-C935D338CA71}" type="datetimeFigureOut">
              <a:rPr lang="en-CA" smtClean="0"/>
              <a:t>2021-07-25</a:t>
            </a:fld>
            <a:endParaRPr lang="en-CA"/>
          </a:p>
        </p:txBody>
      </p:sp>
      <p:sp>
        <p:nvSpPr>
          <p:cNvPr id="6" name="Footer Placeholder 5">
            <a:extLst>
              <a:ext uri="{FF2B5EF4-FFF2-40B4-BE49-F238E27FC236}">
                <a16:creationId xmlns:a16="http://schemas.microsoft.com/office/drawing/2014/main" id="{D46AC6BA-79F5-473D-AF63-D325CDFDB4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648B3EF-6EC0-460D-A44A-A0E69A650509}"/>
              </a:ext>
            </a:extLst>
          </p:cNvPr>
          <p:cNvSpPr>
            <a:spLocks noGrp="1"/>
          </p:cNvSpPr>
          <p:nvPr>
            <p:ph type="sldNum" sz="quarter" idx="12"/>
          </p:nvPr>
        </p:nvSpPr>
        <p:spPr/>
        <p:txBody>
          <a:bodyPr/>
          <a:lstStyle/>
          <a:p>
            <a:fld id="{A6E4E1D4-6D5C-436F-9BCE-95F583670314}" type="slidenum">
              <a:rPr lang="en-CA" smtClean="0"/>
              <a:t>‹#›</a:t>
            </a:fld>
            <a:endParaRPr lang="en-CA"/>
          </a:p>
        </p:txBody>
      </p:sp>
    </p:spTree>
    <p:extLst>
      <p:ext uri="{BB962C8B-B14F-4D97-AF65-F5344CB8AC3E}">
        <p14:creationId xmlns:p14="http://schemas.microsoft.com/office/powerpoint/2010/main" val="167553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69B7A-F455-4258-A203-842473119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FC5E10-4A75-4539-8C2F-E23F6921F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7501F9-172B-4A18-8AEA-99A69D780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EBEE3-D1F6-4EB6-A17D-C935D338CA71}" type="datetimeFigureOut">
              <a:rPr lang="en-CA" smtClean="0"/>
              <a:t>2021-07-25</a:t>
            </a:fld>
            <a:endParaRPr lang="en-CA"/>
          </a:p>
        </p:txBody>
      </p:sp>
      <p:sp>
        <p:nvSpPr>
          <p:cNvPr id="5" name="Footer Placeholder 4">
            <a:extLst>
              <a:ext uri="{FF2B5EF4-FFF2-40B4-BE49-F238E27FC236}">
                <a16:creationId xmlns:a16="http://schemas.microsoft.com/office/drawing/2014/main" id="{43841A00-D46C-4D74-B02C-D0DF8E59F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7F10C37-F05F-4117-9C54-442702754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4E1D4-6D5C-436F-9BCE-95F583670314}" type="slidenum">
              <a:rPr lang="en-CA" smtClean="0"/>
              <a:t>‹#›</a:t>
            </a:fld>
            <a:endParaRPr lang="en-CA"/>
          </a:p>
        </p:txBody>
      </p:sp>
    </p:spTree>
    <p:extLst>
      <p:ext uri="{BB962C8B-B14F-4D97-AF65-F5344CB8AC3E}">
        <p14:creationId xmlns:p14="http://schemas.microsoft.com/office/powerpoint/2010/main" val="16682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77837"/>
          </a:xfrm>
        </p:spPr>
        <p:txBody>
          <a:bodyPr>
            <a:normAutofit fontScale="90000"/>
          </a:bodyPr>
          <a:lstStyle/>
          <a:p>
            <a:r>
              <a:rPr lang="en-US" b="1" dirty="0"/>
              <a:t>Focused deterrence</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37" y="3820175"/>
            <a:ext cx="4215204" cy="29225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248" y="4477407"/>
            <a:ext cx="4232165" cy="23805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881" y="3686575"/>
            <a:ext cx="4252419" cy="32859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7300" y="3105966"/>
            <a:ext cx="3314700" cy="1381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81" y="2399496"/>
            <a:ext cx="1476375" cy="1905000"/>
          </a:xfrm>
          <a:prstGeom prst="rect">
            <a:avLst/>
          </a:prstGeom>
        </p:spPr>
      </p:pic>
    </p:spTree>
    <p:extLst>
      <p:ext uri="{BB962C8B-B14F-4D97-AF65-F5344CB8AC3E}">
        <p14:creationId xmlns:p14="http://schemas.microsoft.com/office/powerpoint/2010/main" val="66991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Did Ceasefire work?</a:t>
            </a:r>
          </a:p>
        </p:txBody>
      </p:sp>
      <p:sp>
        <p:nvSpPr>
          <p:cNvPr id="3" name="Content Placeholder 2"/>
          <p:cNvSpPr>
            <a:spLocks noGrp="1"/>
          </p:cNvSpPr>
          <p:nvPr>
            <p:ph idx="1"/>
          </p:nvPr>
        </p:nvSpPr>
        <p:spPr>
          <a:xfrm>
            <a:off x="838200" y="1529255"/>
            <a:ext cx="10515600" cy="4824248"/>
          </a:xfrm>
        </p:spPr>
        <p:txBody>
          <a:bodyPr/>
          <a:lstStyle/>
          <a:p>
            <a:r>
              <a:rPr lang="en-US" dirty="0"/>
              <a:t>To determine if ‘pulling levers’ works, the criminologist Anthony Braga conducted a series of evaluations of different aspects of the program.</a:t>
            </a:r>
          </a:p>
          <a:p>
            <a:endParaRPr lang="en-US" dirty="0"/>
          </a:p>
          <a:p>
            <a:r>
              <a:rPr lang="en-US" dirty="0"/>
              <a:t> In 2001, Braga and his colleagues reported that Operation Ceasefire had generated a </a:t>
            </a:r>
          </a:p>
          <a:p>
            <a:endParaRPr lang="en-US" dirty="0"/>
          </a:p>
          <a:p>
            <a:r>
              <a:rPr lang="en-US" dirty="0"/>
              <a:t>63% reduction in the monthly average of gang-related killings, </a:t>
            </a:r>
          </a:p>
          <a:p>
            <a:r>
              <a:rPr lang="en-US" dirty="0"/>
              <a:t>32% decrease in the number of ‘shots fired’ calls to police, and </a:t>
            </a:r>
          </a:p>
          <a:p>
            <a:r>
              <a:rPr lang="en-US" dirty="0"/>
              <a:t>25% reduction in the number of monthly gun assaults. </a:t>
            </a:r>
          </a:p>
          <a:p>
            <a:endParaRPr lang="en-US" dirty="0"/>
          </a:p>
        </p:txBody>
      </p:sp>
    </p:spTree>
    <p:extLst>
      <p:ext uri="{BB962C8B-B14F-4D97-AF65-F5344CB8AC3E}">
        <p14:creationId xmlns:p14="http://schemas.microsoft.com/office/powerpoint/2010/main" val="4532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More: </a:t>
            </a:r>
          </a:p>
        </p:txBody>
      </p:sp>
      <p:sp>
        <p:nvSpPr>
          <p:cNvPr id="3" name="Content Placeholder 2"/>
          <p:cNvSpPr>
            <a:spLocks noGrp="1"/>
          </p:cNvSpPr>
          <p:nvPr>
            <p:ph idx="1"/>
          </p:nvPr>
        </p:nvSpPr>
        <p:spPr/>
        <p:txBody>
          <a:bodyPr/>
          <a:lstStyle/>
          <a:p>
            <a:r>
              <a:rPr lang="en-US" dirty="0"/>
              <a:t>In later work, Braga et al. (2013) observed that Operation Ceasefire had not only reduced violence among those gangs that were the target of its operations, but also among other gangs that were not similarly targeted. </a:t>
            </a:r>
          </a:p>
          <a:p>
            <a:endParaRPr lang="en-US" dirty="0"/>
          </a:p>
          <a:p>
            <a:r>
              <a:rPr lang="en-US" dirty="0"/>
              <a:t>The suggestion is that focused deterrence programs can positively impact behaviours of other groups. Other researchers have cautioned, however, that these and similar other findings from studies in other cities, are typically inferred from city-wide counts of youth homicide and that any direct impact has yet to be proven. </a:t>
            </a:r>
          </a:p>
          <a:p>
            <a:endParaRPr lang="en-US" dirty="0"/>
          </a:p>
        </p:txBody>
      </p:sp>
    </p:spTree>
    <p:extLst>
      <p:ext uri="{BB962C8B-B14F-4D97-AF65-F5344CB8AC3E}">
        <p14:creationId xmlns:p14="http://schemas.microsoft.com/office/powerpoint/2010/main" val="353094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374"/>
            <a:ext cx="10515600" cy="866447"/>
          </a:xfrm>
        </p:spPr>
        <p:txBody>
          <a:bodyPr/>
          <a:lstStyle/>
          <a:p>
            <a:pPr algn="ctr"/>
            <a:r>
              <a:rPr lang="en-US" b="1" dirty="0"/>
              <a:t>Other focused deterrence programs</a:t>
            </a:r>
          </a:p>
        </p:txBody>
      </p:sp>
      <p:sp>
        <p:nvSpPr>
          <p:cNvPr id="3" name="Content Placeholder 2"/>
          <p:cNvSpPr>
            <a:spLocks noGrp="1"/>
          </p:cNvSpPr>
          <p:nvPr>
            <p:ph idx="1"/>
          </p:nvPr>
        </p:nvSpPr>
        <p:spPr>
          <a:xfrm>
            <a:off x="507124" y="1087821"/>
            <a:ext cx="10515600" cy="4679239"/>
          </a:xfrm>
        </p:spPr>
        <p:txBody>
          <a:bodyPr/>
          <a:lstStyle/>
          <a:p>
            <a:r>
              <a:rPr lang="en-US" dirty="0"/>
              <a:t>Similar programs in the U.S. have been implemented in Los Angeles, Stockton, Cincinnati, Minneapolis, New Orleans, Chicago and Indianapolis. </a:t>
            </a:r>
          </a:p>
          <a:p>
            <a:endParaRPr lang="en-US" dirty="0"/>
          </a:p>
          <a:p>
            <a:r>
              <a:rPr lang="en-US" dirty="0"/>
              <a:t>While the focus of many of these initiatives has been on reducing gun violence, other problems cities have attempted to tackle with this approach include robberies, open-air drug markets and, more recently, domestic violence.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571" y="4080807"/>
            <a:ext cx="4762500" cy="2552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8882" y="3796371"/>
            <a:ext cx="2363974" cy="30585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664442"/>
            <a:ext cx="3925746" cy="1969065"/>
          </a:xfrm>
          <a:prstGeom prst="rect">
            <a:avLst/>
          </a:prstGeom>
        </p:spPr>
      </p:pic>
    </p:spTree>
    <p:extLst>
      <p:ext uri="{BB962C8B-B14F-4D97-AF65-F5344CB8AC3E}">
        <p14:creationId xmlns:p14="http://schemas.microsoft.com/office/powerpoint/2010/main" val="357297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Does focused deterrence work – a systematic review across 11 studies (Braga &amp; </a:t>
            </a:r>
            <a:r>
              <a:rPr lang="en-US" b="1" dirty="0" err="1"/>
              <a:t>Weisburd</a:t>
            </a:r>
            <a:r>
              <a:rPr lang="en-US" b="1" dirty="0"/>
              <a:t> 2012)</a:t>
            </a:r>
          </a:p>
        </p:txBody>
      </p:sp>
      <p:sp>
        <p:nvSpPr>
          <p:cNvPr id="3" name="Content Placeholder 2"/>
          <p:cNvSpPr>
            <a:spLocks noGrp="1"/>
          </p:cNvSpPr>
          <p:nvPr>
            <p:ph idx="1"/>
          </p:nvPr>
        </p:nvSpPr>
        <p:spPr>
          <a:xfrm>
            <a:off x="2194035" y="2254470"/>
            <a:ext cx="10515600" cy="3843666"/>
          </a:xfrm>
        </p:spPr>
        <p:txBody>
          <a:bodyPr/>
          <a:lstStyle/>
          <a:p>
            <a:pPr>
              <a:lnSpc>
                <a:spcPct val="150000"/>
              </a:lnSpc>
            </a:pPr>
            <a:r>
              <a:rPr lang="en-US" dirty="0"/>
              <a:t>Of 11 published studies of focused deterrence programs. They concluded that these programs produced a medium to moderate effect on the crimes measured, such as gun assaults or homicides.</a:t>
            </a:r>
          </a:p>
          <a:p>
            <a:pPr>
              <a:lnSpc>
                <a:spcPct val="150000"/>
              </a:lnSpc>
            </a:pPr>
            <a:r>
              <a:rPr lang="en-US" dirty="0"/>
              <a:t>Only one study, in Newark, did not produce statistically significant results.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14" y="2254470"/>
            <a:ext cx="2364828" cy="3676650"/>
          </a:xfrm>
          <a:prstGeom prst="rect">
            <a:avLst/>
          </a:prstGeom>
        </p:spPr>
      </p:pic>
    </p:spTree>
    <p:extLst>
      <p:ext uri="{BB962C8B-B14F-4D97-AF65-F5344CB8AC3E}">
        <p14:creationId xmlns:p14="http://schemas.microsoft.com/office/powerpoint/2010/main" val="81432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3054"/>
          </a:xfrm>
        </p:spPr>
        <p:txBody>
          <a:bodyPr/>
          <a:lstStyle/>
          <a:p>
            <a:pPr algn="ctr"/>
            <a:r>
              <a:rPr lang="en-US" dirty="0"/>
              <a:t>Braga &amp; </a:t>
            </a:r>
            <a:r>
              <a:rPr lang="en-US" dirty="0" err="1"/>
              <a:t>Weisburd</a:t>
            </a:r>
            <a:r>
              <a:rPr lang="en-US" dirty="0"/>
              <a:t> (2012) results:</a:t>
            </a:r>
          </a:p>
        </p:txBody>
      </p:sp>
      <p:sp>
        <p:nvSpPr>
          <p:cNvPr id="3" name="Content Placeholder 2"/>
          <p:cNvSpPr>
            <a:spLocks noGrp="1"/>
          </p:cNvSpPr>
          <p:nvPr>
            <p:ph idx="1"/>
          </p:nvPr>
        </p:nvSpPr>
        <p:spPr>
          <a:xfrm>
            <a:off x="838200" y="1576552"/>
            <a:ext cx="10515600" cy="4600411"/>
          </a:xfrm>
        </p:spPr>
        <p:txBody>
          <a:bodyPr>
            <a:normAutofit fontScale="92500" lnSpcReduction="10000"/>
          </a:bodyPr>
          <a:lstStyle/>
          <a:p>
            <a:r>
              <a:rPr lang="en-US" dirty="0">
                <a:solidFill>
                  <a:srgbClr val="FF0000"/>
                </a:solidFill>
              </a:rPr>
              <a:t>63% </a:t>
            </a:r>
            <a:r>
              <a:rPr lang="en-US" dirty="0"/>
              <a:t>reduction in youth homicides in Boston, </a:t>
            </a:r>
          </a:p>
          <a:p>
            <a:r>
              <a:rPr lang="en-US" dirty="0">
                <a:solidFill>
                  <a:srgbClr val="7030A0"/>
                </a:solidFill>
              </a:rPr>
              <a:t>44% </a:t>
            </a:r>
            <a:r>
              <a:rPr lang="en-US" dirty="0"/>
              <a:t>reduction in gun assault incidents in Lowell, Mass.,</a:t>
            </a:r>
          </a:p>
          <a:p>
            <a:r>
              <a:rPr lang="en-US" dirty="0">
                <a:solidFill>
                  <a:srgbClr val="002060"/>
                </a:solidFill>
              </a:rPr>
              <a:t>42% </a:t>
            </a:r>
            <a:r>
              <a:rPr lang="en-US" dirty="0"/>
              <a:t>reduction in gun homicides in Stockton, Cal., </a:t>
            </a:r>
          </a:p>
          <a:p>
            <a:r>
              <a:rPr lang="en-US" dirty="0">
                <a:solidFill>
                  <a:srgbClr val="92D050"/>
                </a:solidFill>
              </a:rPr>
              <a:t>35% </a:t>
            </a:r>
            <a:r>
              <a:rPr lang="en-US" dirty="0"/>
              <a:t>reduction in homicides of criminally-active group members in Cincinnati, </a:t>
            </a:r>
          </a:p>
          <a:p>
            <a:r>
              <a:rPr lang="en-US" dirty="0">
                <a:solidFill>
                  <a:srgbClr val="C00000"/>
                </a:solidFill>
              </a:rPr>
              <a:t>34% </a:t>
            </a:r>
            <a:r>
              <a:rPr lang="en-US" dirty="0"/>
              <a:t>reduction in total homicides in Indianapolis, </a:t>
            </a:r>
          </a:p>
          <a:p>
            <a:r>
              <a:rPr lang="en-US" dirty="0">
                <a:solidFill>
                  <a:srgbClr val="FFC000"/>
                </a:solidFill>
              </a:rPr>
              <a:t>55% </a:t>
            </a:r>
            <a:r>
              <a:rPr lang="en-US" dirty="0"/>
              <a:t>reduction in illegal drug possession incidents in Nashville, </a:t>
            </a:r>
          </a:p>
          <a:p>
            <a:r>
              <a:rPr lang="en-US" dirty="0">
                <a:solidFill>
                  <a:srgbClr val="0070C0"/>
                </a:solidFill>
              </a:rPr>
              <a:t>22% </a:t>
            </a:r>
            <a:r>
              <a:rPr lang="en-US" dirty="0"/>
              <a:t>reduction in non-violent offenses in Rockford, Illinois, </a:t>
            </a:r>
          </a:p>
          <a:p>
            <a:r>
              <a:rPr lang="en-US" dirty="0">
                <a:solidFill>
                  <a:srgbClr val="00B0F0"/>
                </a:solidFill>
              </a:rPr>
              <a:t>37% </a:t>
            </a:r>
            <a:r>
              <a:rPr lang="en-US" dirty="0"/>
              <a:t>reduction in homicide in Chicago, and</a:t>
            </a:r>
          </a:p>
          <a:p>
            <a:r>
              <a:rPr lang="en-US" dirty="0"/>
              <a:t>significant short-term reductions in violent crime in Los Angeles. </a:t>
            </a:r>
          </a:p>
          <a:p>
            <a:endParaRPr lang="en-US" dirty="0"/>
          </a:p>
        </p:txBody>
      </p:sp>
    </p:spTree>
    <p:extLst>
      <p:ext uri="{BB962C8B-B14F-4D97-AF65-F5344CB8AC3E}">
        <p14:creationId xmlns:p14="http://schemas.microsoft.com/office/powerpoint/2010/main" val="34730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45932"/>
          </a:xfrm>
        </p:spPr>
        <p:txBody>
          <a:bodyPr>
            <a:normAutofit/>
          </a:bodyPr>
          <a:lstStyle/>
          <a:p>
            <a:pPr algn="ctr"/>
            <a:r>
              <a:rPr lang="en-US" b="1" dirty="0"/>
              <a:t>Diffusion effects</a:t>
            </a:r>
          </a:p>
        </p:txBody>
      </p:sp>
      <p:sp>
        <p:nvSpPr>
          <p:cNvPr id="3" name="Content Placeholder 2"/>
          <p:cNvSpPr>
            <a:spLocks noGrp="1"/>
          </p:cNvSpPr>
          <p:nvPr>
            <p:ph idx="1"/>
          </p:nvPr>
        </p:nvSpPr>
        <p:spPr>
          <a:xfrm>
            <a:off x="538655" y="945932"/>
            <a:ext cx="10515600" cy="5013434"/>
          </a:xfrm>
        </p:spPr>
        <p:txBody>
          <a:bodyPr>
            <a:normAutofit/>
          </a:bodyPr>
          <a:lstStyle/>
          <a:p>
            <a:pPr>
              <a:spcBef>
                <a:spcPts val="0"/>
              </a:spcBef>
            </a:pPr>
            <a:r>
              <a:rPr lang="en-US" dirty="0"/>
              <a:t>Braga and </a:t>
            </a:r>
            <a:r>
              <a:rPr lang="en-US" dirty="0" err="1"/>
              <a:t>Weisburd</a:t>
            </a:r>
            <a:r>
              <a:rPr lang="en-US" dirty="0"/>
              <a:t> (2012) also note that two of the studies examined –Nashville and Los Angeles – also reported positive crime reductions beyond the immediate areas treated.</a:t>
            </a:r>
          </a:p>
          <a:p>
            <a:pPr>
              <a:spcBef>
                <a:spcPts val="0"/>
              </a:spcBef>
            </a:pPr>
            <a:endParaRPr lang="en-US" dirty="0"/>
          </a:p>
          <a:p>
            <a:pPr>
              <a:spcBef>
                <a:spcPts val="0"/>
              </a:spcBef>
            </a:pPr>
            <a:r>
              <a:rPr lang="en-US" dirty="0"/>
              <a:t>This is what researchers term ‘</a:t>
            </a:r>
            <a:r>
              <a:rPr lang="en-US" b="1" dirty="0"/>
              <a:t>diffusion effects</a:t>
            </a:r>
            <a:r>
              <a:rPr lang="en-US" dirty="0"/>
              <a:t>’. </a:t>
            </a:r>
          </a:p>
          <a:p>
            <a:pPr marL="0" indent="0">
              <a:spcBef>
                <a:spcPts val="0"/>
              </a:spcBef>
              <a:buNone/>
            </a:pPr>
            <a:endParaRPr lang="en-US" dirty="0"/>
          </a:p>
          <a:p>
            <a:pPr>
              <a:spcBef>
                <a:spcPts val="0"/>
              </a:spcBef>
            </a:pPr>
            <a:r>
              <a:rPr lang="en-US" dirty="0"/>
              <a:t>In Nashville, there were fewer calls for service in areas near the drug market targeted. </a:t>
            </a:r>
          </a:p>
          <a:p>
            <a:pPr>
              <a:spcBef>
                <a:spcPts val="0"/>
              </a:spcBef>
            </a:pPr>
            <a:endParaRPr lang="en-US" dirty="0"/>
          </a:p>
          <a:p>
            <a:pPr>
              <a:spcBef>
                <a:spcPts val="0"/>
              </a:spcBef>
            </a:pPr>
            <a:r>
              <a:rPr lang="en-US" dirty="0"/>
              <a:t>In Los Angeles, there were reductions in violent crime in areas immediately adjacent to areas targeted.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796" y="5274797"/>
            <a:ext cx="4096407" cy="1920191"/>
          </a:xfrm>
          <a:prstGeom prst="rect">
            <a:avLst/>
          </a:prstGeom>
        </p:spPr>
      </p:pic>
    </p:spTree>
    <p:extLst>
      <p:ext uri="{BB962C8B-B14F-4D97-AF65-F5344CB8AC3E}">
        <p14:creationId xmlns:p14="http://schemas.microsoft.com/office/powerpoint/2010/main" val="73111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focused deterrence be used by other police agencies? 4 key considerations:</a:t>
            </a:r>
          </a:p>
        </p:txBody>
      </p:sp>
      <p:sp>
        <p:nvSpPr>
          <p:cNvPr id="3" name="Content Placeholder 2"/>
          <p:cNvSpPr>
            <a:spLocks noGrp="1"/>
          </p:cNvSpPr>
          <p:nvPr>
            <p:ph idx="1"/>
          </p:nvPr>
        </p:nvSpPr>
        <p:spPr>
          <a:xfrm>
            <a:off x="838200" y="2222937"/>
            <a:ext cx="10515600" cy="3954025"/>
          </a:xfrm>
        </p:spPr>
        <p:txBody>
          <a:bodyPr/>
          <a:lstStyle/>
          <a:p>
            <a:r>
              <a:rPr lang="en-US" dirty="0"/>
              <a:t>1. </a:t>
            </a:r>
            <a:r>
              <a:rPr lang="en-US" dirty="0">
                <a:solidFill>
                  <a:srgbClr val="FF0000"/>
                </a:solidFill>
              </a:rPr>
              <a:t>be site specific </a:t>
            </a:r>
            <a:r>
              <a:rPr lang="en-US" dirty="0"/>
              <a:t>- not all of the same strategies used in one city will necessarily work in another, therefore programs must be tailored to the specific city and the communities within it (CEBCP 2016). </a:t>
            </a:r>
          </a:p>
          <a:p>
            <a:pPr marL="0" indent="0">
              <a:buNone/>
            </a:pPr>
            <a:r>
              <a:rPr lang="en-US" dirty="0"/>
              <a:t> </a:t>
            </a:r>
          </a:p>
          <a:p>
            <a:r>
              <a:rPr lang="en-US" dirty="0"/>
              <a:t>2. </a:t>
            </a:r>
            <a:r>
              <a:rPr lang="en-US" dirty="0">
                <a:solidFill>
                  <a:srgbClr val="FF0000"/>
                </a:solidFill>
              </a:rPr>
              <a:t>inter-agency collaboration </a:t>
            </a:r>
            <a:r>
              <a:rPr lang="en-US" dirty="0"/>
              <a:t>- for this type of program to be successful, police departments must engage early and meaningfully with other agencies and community groups to identify and target problems (Braga and </a:t>
            </a:r>
            <a:r>
              <a:rPr lang="en-US" dirty="0" err="1"/>
              <a:t>Weisburd</a:t>
            </a:r>
            <a:r>
              <a:rPr lang="en-US" dirty="0"/>
              <a:t> 2012). And all aspects of the partnership have to be supported in order to be effective.  </a:t>
            </a:r>
          </a:p>
          <a:p>
            <a:endParaRPr lang="en-US" dirty="0"/>
          </a:p>
        </p:txBody>
      </p:sp>
    </p:spTree>
    <p:extLst>
      <p:ext uri="{BB962C8B-B14F-4D97-AF65-F5344CB8AC3E}">
        <p14:creationId xmlns:p14="http://schemas.microsoft.com/office/powerpoint/2010/main" val="141996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0806"/>
          </a:xfrm>
        </p:spPr>
        <p:txBody>
          <a:bodyPr>
            <a:normAutofit fontScale="90000"/>
          </a:bodyPr>
          <a:lstStyle/>
          <a:p>
            <a:r>
              <a:rPr lang="en-US" dirty="0"/>
              <a:t>                                          </a:t>
            </a:r>
          </a:p>
        </p:txBody>
      </p:sp>
      <p:sp>
        <p:nvSpPr>
          <p:cNvPr id="3" name="Content Placeholder 2"/>
          <p:cNvSpPr>
            <a:spLocks noGrp="1"/>
          </p:cNvSpPr>
          <p:nvPr>
            <p:ph idx="1"/>
          </p:nvPr>
        </p:nvSpPr>
        <p:spPr>
          <a:xfrm>
            <a:off x="838200" y="945932"/>
            <a:ext cx="10515600" cy="5231031"/>
          </a:xfrm>
        </p:spPr>
        <p:txBody>
          <a:bodyPr/>
          <a:lstStyle/>
          <a:p>
            <a:r>
              <a:rPr lang="en-US" dirty="0"/>
              <a:t>3. </a:t>
            </a:r>
            <a:r>
              <a:rPr lang="en-US" dirty="0">
                <a:solidFill>
                  <a:srgbClr val="FF0000"/>
                </a:solidFill>
              </a:rPr>
              <a:t>build sustainability </a:t>
            </a:r>
            <a:r>
              <a:rPr lang="en-US" dirty="0"/>
              <a:t>- results achieved through these programs can be difficult to sustain over the long term. To maintain gains made, partnerships must engage in careful planning for the future (</a:t>
            </a:r>
            <a:r>
              <a:rPr lang="en-US" dirty="0" err="1"/>
              <a:t>Tillyer</a:t>
            </a:r>
            <a:r>
              <a:rPr lang="en-US" dirty="0"/>
              <a:t>, Engel &amp; </a:t>
            </a:r>
            <a:r>
              <a:rPr lang="en-US" dirty="0" err="1"/>
              <a:t>Lovins</a:t>
            </a:r>
            <a:r>
              <a:rPr lang="en-US" dirty="0"/>
              <a:t> 2012). </a:t>
            </a:r>
          </a:p>
          <a:p>
            <a:pPr marL="0" indent="0">
              <a:buNone/>
            </a:pPr>
            <a:endParaRPr lang="en-US" dirty="0"/>
          </a:p>
          <a:p>
            <a:r>
              <a:rPr lang="en-US" dirty="0"/>
              <a:t>4. </a:t>
            </a:r>
            <a:r>
              <a:rPr lang="en-US" dirty="0">
                <a:solidFill>
                  <a:srgbClr val="FF0000"/>
                </a:solidFill>
              </a:rPr>
              <a:t>be problem-specific </a:t>
            </a:r>
            <a:r>
              <a:rPr lang="en-US" dirty="0"/>
              <a:t>- programs are more effective when they are focused on a particular ‘problem’ (offenders, location, offense type). Increasing the size or scope of an identified target, or having ill-defined targets, can weaken the program, and, in particular, weaken the deterrent message for its potential audience (Braga et al. 2001). </a:t>
            </a:r>
          </a:p>
          <a:p>
            <a:endParaRPr lang="en-US" dirty="0"/>
          </a:p>
        </p:txBody>
      </p:sp>
    </p:spTree>
    <p:extLst>
      <p:ext uri="{BB962C8B-B14F-4D97-AF65-F5344CB8AC3E}">
        <p14:creationId xmlns:p14="http://schemas.microsoft.com/office/powerpoint/2010/main" val="310849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Definition</a:t>
            </a:r>
          </a:p>
        </p:txBody>
      </p:sp>
      <p:sp>
        <p:nvSpPr>
          <p:cNvPr id="3" name="Content Placeholder 2"/>
          <p:cNvSpPr>
            <a:spLocks noGrp="1"/>
          </p:cNvSpPr>
          <p:nvPr>
            <p:ph idx="1"/>
          </p:nvPr>
        </p:nvSpPr>
        <p:spPr>
          <a:xfrm>
            <a:off x="838200" y="1576552"/>
            <a:ext cx="10515600" cy="4600411"/>
          </a:xfrm>
        </p:spPr>
        <p:txBody>
          <a:bodyPr/>
          <a:lstStyle/>
          <a:p>
            <a:pPr>
              <a:lnSpc>
                <a:spcPct val="150000"/>
              </a:lnSpc>
            </a:pPr>
            <a:r>
              <a:rPr lang="en-US" b="1" dirty="0"/>
              <a:t>Focused deterrence</a:t>
            </a:r>
            <a:r>
              <a:rPr lang="en-US" dirty="0"/>
              <a:t>: a form of problem-oriented policing that uses deterrence-based strategies (disincentives), in combination with social service activities (incentives), to target specific types of offenders and/or offender groups and alter their behaviour.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603" y="4326820"/>
            <a:ext cx="3604793" cy="2710032"/>
          </a:xfrm>
          <a:prstGeom prst="rect">
            <a:avLst/>
          </a:prstGeom>
        </p:spPr>
      </p:pic>
    </p:spTree>
    <p:extLst>
      <p:ext uri="{BB962C8B-B14F-4D97-AF65-F5344CB8AC3E}">
        <p14:creationId xmlns:p14="http://schemas.microsoft.com/office/powerpoint/2010/main" val="71364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27841" y="3074076"/>
            <a:ext cx="10515600" cy="4351338"/>
          </a:xfrm>
        </p:spPr>
        <p:txBody>
          <a:bodyPr/>
          <a:lstStyle/>
          <a:p>
            <a:pPr marL="0" indent="0">
              <a:lnSpc>
                <a:spcPct val="150000"/>
              </a:lnSpc>
              <a:buNone/>
            </a:pPr>
            <a:r>
              <a:rPr lang="en-US" dirty="0"/>
              <a:t>“In the focused deterrence approach, the emphasis is on not only increasing the risk of offending but also decreasing opportunity structures for violence, deflecting offenders away from crime, increasing the collective efficacy of communities, and increasing the legitimacy of police actions” (Braga and </a:t>
            </a:r>
            <a:r>
              <a:rPr lang="en-US" dirty="0" err="1"/>
              <a:t>Weisburd</a:t>
            </a:r>
            <a:r>
              <a:rPr lang="en-US" dirty="0"/>
              <a:t> 2012: 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179" y="83463"/>
            <a:ext cx="4054366" cy="2815532"/>
          </a:xfrm>
          <a:prstGeom prst="rect">
            <a:avLst/>
          </a:prstGeom>
        </p:spPr>
      </p:pic>
    </p:spTree>
    <p:extLst>
      <p:ext uri="{BB962C8B-B14F-4D97-AF65-F5344CB8AC3E}">
        <p14:creationId xmlns:p14="http://schemas.microsoft.com/office/powerpoint/2010/main" val="225956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1165"/>
          </a:xfrm>
        </p:spPr>
        <p:txBody>
          <a:bodyPr>
            <a:normAutofit fontScale="90000"/>
          </a:bodyPr>
          <a:lstStyle/>
          <a:p>
            <a:pPr algn="ctr"/>
            <a:r>
              <a:rPr lang="en-US" b="1" dirty="0"/>
              <a:t>Deterrence theory</a:t>
            </a:r>
          </a:p>
        </p:txBody>
      </p:sp>
      <p:sp>
        <p:nvSpPr>
          <p:cNvPr id="3" name="Content Placeholder 2"/>
          <p:cNvSpPr>
            <a:spLocks noGrp="1"/>
          </p:cNvSpPr>
          <p:nvPr>
            <p:ph idx="1"/>
          </p:nvPr>
        </p:nvSpPr>
        <p:spPr>
          <a:xfrm>
            <a:off x="378371" y="1355834"/>
            <a:ext cx="11461531" cy="5092263"/>
          </a:xfrm>
        </p:spPr>
        <p:txBody>
          <a:bodyPr>
            <a:normAutofit fontScale="85000" lnSpcReduction="10000"/>
          </a:bodyPr>
          <a:lstStyle/>
          <a:p>
            <a:pPr>
              <a:lnSpc>
                <a:spcPct val="150000"/>
              </a:lnSpc>
            </a:pPr>
            <a:r>
              <a:rPr lang="en-US" dirty="0"/>
              <a:t>These programs are based on deterrence theory, which views individuals as rational actors, who choose opportunities (both criminal and non-criminal) that allow them to maximize benefits and minimize costs (such as the cost of punishment). </a:t>
            </a:r>
          </a:p>
          <a:p>
            <a:pPr>
              <a:lnSpc>
                <a:spcPct val="150000"/>
              </a:lnSpc>
            </a:pPr>
            <a:r>
              <a:rPr lang="en-US" dirty="0"/>
              <a:t>In calculating costs versus benefits, potential offenders assess not only the likeliness of getting caught (‘</a:t>
            </a:r>
            <a:r>
              <a:rPr lang="en-US" b="1" dirty="0"/>
              <a:t>certainty</a:t>
            </a:r>
            <a:r>
              <a:rPr lang="en-US" dirty="0"/>
              <a:t>’), but also the </a:t>
            </a:r>
            <a:r>
              <a:rPr lang="en-US" b="1" dirty="0"/>
              <a:t>swiftness</a:t>
            </a:r>
            <a:r>
              <a:rPr lang="en-US" dirty="0"/>
              <a:t> of a legal response and the </a:t>
            </a:r>
            <a:r>
              <a:rPr lang="en-US" b="1" dirty="0"/>
              <a:t>severity</a:t>
            </a:r>
            <a:r>
              <a:rPr lang="en-US" dirty="0"/>
              <a:t> of the punishment. Programs built on deterrence theory use these concepts to tilt offenders’ risk calculations away from crime and towards non-offending behaviour. </a:t>
            </a:r>
          </a:p>
          <a:p>
            <a:pPr marL="0" indent="0" algn="ctr">
              <a:lnSpc>
                <a:spcPct val="150000"/>
              </a:lnSpc>
              <a:buNone/>
            </a:pPr>
            <a:r>
              <a:rPr lang="en-US" b="1" dirty="0"/>
              <a:t>certainty + swiftness + severity = deterrence</a:t>
            </a:r>
          </a:p>
        </p:txBody>
      </p:sp>
    </p:spTree>
    <p:extLst>
      <p:ext uri="{BB962C8B-B14F-4D97-AF65-F5344CB8AC3E}">
        <p14:creationId xmlns:p14="http://schemas.microsoft.com/office/powerpoint/2010/main" val="93241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 key feature: working groups or ‘hubs’</a:t>
            </a:r>
          </a:p>
        </p:txBody>
      </p:sp>
      <p:sp>
        <p:nvSpPr>
          <p:cNvPr id="3" name="Content Placeholder 2"/>
          <p:cNvSpPr>
            <a:spLocks noGrp="1"/>
          </p:cNvSpPr>
          <p:nvPr>
            <p:ph idx="1"/>
          </p:nvPr>
        </p:nvSpPr>
        <p:spPr/>
        <p:txBody>
          <a:bodyPr/>
          <a:lstStyle/>
          <a:p>
            <a:pPr marL="0" indent="0">
              <a:lnSpc>
                <a:spcPct val="150000"/>
              </a:lnSpc>
              <a:buNone/>
            </a:pPr>
            <a:r>
              <a:rPr lang="en-US" dirty="0"/>
              <a:t>The backbone of a focused deterrence program is typically an inter-agency and/or community-based working group that works together to identify and target offenders by confronting them with a range of sanctions if they continue their behaviour, as well as alternate social services if they are willing to work to desist.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338" y="4538832"/>
            <a:ext cx="3644462" cy="2053755"/>
          </a:xfrm>
          <a:prstGeom prst="rect">
            <a:avLst/>
          </a:prstGeom>
        </p:spPr>
      </p:pic>
    </p:spTree>
    <p:extLst>
      <p:ext uri="{BB962C8B-B14F-4D97-AF65-F5344CB8AC3E}">
        <p14:creationId xmlns:p14="http://schemas.microsoft.com/office/powerpoint/2010/main" val="93944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5399"/>
          </a:xfrm>
        </p:spPr>
        <p:txBody>
          <a:bodyPr>
            <a:normAutofit fontScale="90000"/>
          </a:bodyPr>
          <a:lstStyle/>
          <a:p>
            <a:pPr algn="ctr"/>
            <a:r>
              <a:rPr lang="en-US" b="1" dirty="0"/>
              <a:t>Another key feature: communication</a:t>
            </a:r>
          </a:p>
        </p:txBody>
      </p:sp>
      <p:sp>
        <p:nvSpPr>
          <p:cNvPr id="3" name="Content Placeholder 2"/>
          <p:cNvSpPr>
            <a:spLocks noGrp="1"/>
          </p:cNvSpPr>
          <p:nvPr>
            <p:ph idx="1"/>
          </p:nvPr>
        </p:nvSpPr>
        <p:spPr>
          <a:xfrm>
            <a:off x="412531" y="1182412"/>
            <a:ext cx="10515600" cy="5202621"/>
          </a:xfrm>
        </p:spPr>
        <p:txBody>
          <a:bodyPr>
            <a:normAutofit fontScale="92500" lnSpcReduction="10000"/>
          </a:bodyPr>
          <a:lstStyle/>
          <a:p>
            <a:r>
              <a:rPr lang="en-US" dirty="0"/>
              <a:t>Working group members directly and repeatedly communicate with offenders so that their messages are fully received and understood (Kennedy 2006).</a:t>
            </a:r>
          </a:p>
          <a:p>
            <a:pPr marL="0" indent="0">
              <a:buNone/>
            </a:pPr>
            <a:r>
              <a:rPr lang="en-US" dirty="0"/>
              <a:t> </a:t>
            </a:r>
          </a:p>
          <a:p>
            <a:pPr>
              <a:spcBef>
                <a:spcPts val="0"/>
              </a:spcBef>
            </a:pPr>
            <a:r>
              <a:rPr lang="en-US" dirty="0"/>
              <a:t>Gang members are notified through meetings </a:t>
            </a:r>
          </a:p>
          <a:p>
            <a:pPr marL="0" indent="0">
              <a:spcBef>
                <a:spcPts val="0"/>
              </a:spcBef>
              <a:buNone/>
            </a:pPr>
            <a:r>
              <a:rPr lang="en-US" dirty="0"/>
              <a:t>   there are new rules in place and if any of their </a:t>
            </a:r>
          </a:p>
          <a:p>
            <a:pPr marL="0" indent="0">
              <a:spcBef>
                <a:spcPts val="0"/>
              </a:spcBef>
              <a:buNone/>
            </a:pPr>
            <a:r>
              <a:rPr lang="en-US" dirty="0"/>
              <a:t>   members violate the new rules, they will all be </a:t>
            </a:r>
          </a:p>
          <a:p>
            <a:pPr marL="0" indent="0">
              <a:spcBef>
                <a:spcPts val="0"/>
              </a:spcBef>
              <a:buNone/>
            </a:pPr>
            <a:r>
              <a:rPr lang="en-US" dirty="0"/>
              <a:t>   subjected to proactive law enforcement (Kennedy </a:t>
            </a:r>
          </a:p>
          <a:p>
            <a:pPr marL="0" indent="0">
              <a:spcBef>
                <a:spcPts val="0"/>
              </a:spcBef>
              <a:buNone/>
            </a:pPr>
            <a:r>
              <a:rPr lang="en-US" dirty="0"/>
              <a:t>   1997). </a:t>
            </a:r>
          </a:p>
          <a:p>
            <a:pPr marL="0" indent="0">
              <a:spcBef>
                <a:spcPts val="0"/>
              </a:spcBef>
              <a:buNone/>
            </a:pPr>
            <a:endParaRPr lang="en-US" dirty="0"/>
          </a:p>
          <a:p>
            <a:pPr marL="0" indent="0">
              <a:spcBef>
                <a:spcPts val="0"/>
              </a:spcBef>
              <a:buNone/>
            </a:pPr>
            <a:endParaRPr lang="en-US" dirty="0"/>
          </a:p>
          <a:p>
            <a:r>
              <a:rPr lang="en-US" dirty="0"/>
              <a:t>Messages are reinforced through meetings with community members speaking up to express their unwillingness to tolerate further violence, or with family members addressing the impact of an offender’s lifestyle on his or her family and friends.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310" y="2017986"/>
            <a:ext cx="3627366" cy="2661580"/>
          </a:xfrm>
          <a:prstGeom prst="rect">
            <a:avLst/>
          </a:prstGeom>
        </p:spPr>
      </p:pic>
    </p:spTree>
    <p:extLst>
      <p:ext uri="{BB962C8B-B14F-4D97-AF65-F5344CB8AC3E}">
        <p14:creationId xmlns:p14="http://schemas.microsoft.com/office/powerpoint/2010/main" val="428064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Operation Ceasefire</a:t>
            </a:r>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US" dirty="0"/>
              <a:t>The first and most well-known focused deterrence initiative was a Boston program called Operation Ceasefire, also frequently referred to by the term ‘Pulling Levers’ (Kennedy 1998). </a:t>
            </a:r>
          </a:p>
          <a:p>
            <a:pPr marL="0" indent="0">
              <a:buNone/>
            </a:pPr>
            <a:endParaRPr lang="en-US" dirty="0"/>
          </a:p>
          <a:p>
            <a:r>
              <a:rPr lang="en-US" dirty="0"/>
              <a:t>Launched in the mid-1990s, the goal of Operation Ceasefire was to reduce the gun violence generated by that city’s gang activity. </a:t>
            </a:r>
          </a:p>
          <a:p>
            <a:endParaRPr lang="en-US" dirty="0"/>
          </a:p>
          <a:p>
            <a:r>
              <a:rPr lang="en-US" dirty="0"/>
              <a:t>To address the issue, a multi-agency coalition was formed to identify the scope of the problem, and then those offenders involved and the resources needed to tackle the issue.</a:t>
            </a:r>
          </a:p>
          <a:p>
            <a:pPr marL="0" indent="0">
              <a:buNone/>
            </a:pP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465" y="-50471"/>
            <a:ext cx="2324100" cy="1876096"/>
          </a:xfrm>
          <a:prstGeom prst="rect">
            <a:avLst/>
          </a:prstGeom>
        </p:spPr>
      </p:pic>
    </p:spTree>
    <p:extLst>
      <p:ext uri="{BB962C8B-B14F-4D97-AF65-F5344CB8AC3E}">
        <p14:creationId xmlns:p14="http://schemas.microsoft.com/office/powerpoint/2010/main" val="272343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3150"/>
          </a:xfrm>
        </p:spPr>
        <p:txBody>
          <a:bodyPr>
            <a:normAutofit fontScale="90000"/>
          </a:bodyPr>
          <a:lstStyle/>
          <a:p>
            <a:pPr algn="ctr"/>
            <a:r>
              <a:rPr lang="en-US" b="1" dirty="0"/>
              <a:t>                     </a:t>
            </a:r>
          </a:p>
        </p:txBody>
      </p:sp>
      <p:sp>
        <p:nvSpPr>
          <p:cNvPr id="3" name="Content Placeholder 2"/>
          <p:cNvSpPr>
            <a:spLocks noGrp="1"/>
          </p:cNvSpPr>
          <p:nvPr>
            <p:ph idx="1"/>
          </p:nvPr>
        </p:nvSpPr>
        <p:spPr>
          <a:xfrm>
            <a:off x="838200" y="365126"/>
            <a:ext cx="10515600" cy="5862253"/>
          </a:xfrm>
        </p:spPr>
        <p:txBody>
          <a:bodyPr/>
          <a:lstStyle/>
          <a:p>
            <a:r>
              <a:rPr lang="en-US" dirty="0"/>
              <a:t>Gang members were notified directly by police and prosecutors in a series of meetings that the violence would no longer be tolerated and that, if new outbreaks occurred, the City would use every legal maneuver possible – ‘lever’ – to bring it to a quick end.</a:t>
            </a:r>
          </a:p>
          <a:p>
            <a:pPr marL="0" indent="0">
              <a:buNone/>
            </a:pPr>
            <a:endParaRPr lang="en-US" dirty="0"/>
          </a:p>
          <a:p>
            <a:r>
              <a:rPr lang="en-US" dirty="0"/>
              <a:t> Researchers suggest that what this strategy of face-to-face meetings with offenders did was to alter offender perceptions of the risk of getting caught and the possible consequences of an arrest. </a:t>
            </a:r>
          </a:p>
          <a:p>
            <a:pPr marL="0" indent="0">
              <a:buNone/>
            </a:pPr>
            <a:endParaRPr lang="en-US" dirty="0"/>
          </a:p>
          <a:p>
            <a:r>
              <a:rPr lang="en-US" dirty="0"/>
              <a:t>To bolster the credibility of those delivering these messages, law enforcement engaged in proactive police work within gang territories. Such efforts have been described as the ‘hard’ side of focused deterrence (CEBCP 2016).      </a:t>
            </a:r>
          </a:p>
          <a:p>
            <a:endParaRPr lang="en-US" dirty="0"/>
          </a:p>
        </p:txBody>
      </p:sp>
    </p:spTree>
    <p:extLst>
      <p:ext uri="{BB962C8B-B14F-4D97-AF65-F5344CB8AC3E}">
        <p14:creationId xmlns:p14="http://schemas.microsoft.com/office/powerpoint/2010/main" val="30342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2268"/>
          </a:xfrm>
        </p:spPr>
        <p:txBody>
          <a:bodyPr>
            <a:normAutofit fontScale="90000"/>
          </a:bodyPr>
          <a:lstStyle/>
          <a:p>
            <a:r>
              <a:rPr lang="en-US" b="1" dirty="0"/>
              <a:t>How was Ceasefire different from a standard police crackdown?</a:t>
            </a:r>
          </a:p>
        </p:txBody>
      </p:sp>
      <p:sp>
        <p:nvSpPr>
          <p:cNvPr id="3" name="Content Placeholder 2"/>
          <p:cNvSpPr>
            <a:spLocks noGrp="1"/>
          </p:cNvSpPr>
          <p:nvPr>
            <p:ph idx="1"/>
          </p:nvPr>
        </p:nvSpPr>
        <p:spPr>
          <a:xfrm>
            <a:off x="365235" y="1671145"/>
            <a:ext cx="10515600" cy="4442755"/>
          </a:xfrm>
        </p:spPr>
        <p:txBody>
          <a:bodyPr/>
          <a:lstStyle/>
          <a:p>
            <a:r>
              <a:rPr lang="en-US" dirty="0"/>
              <a:t>‘Hard-edged’ law enforcement efforts were coupled with community-based denunciations of gang behaviour and offers of assistance to those offenders who were willing to desist from crime. </a:t>
            </a:r>
          </a:p>
          <a:p>
            <a:endParaRPr lang="en-US" dirty="0"/>
          </a:p>
          <a:p>
            <a:pPr>
              <a:lnSpc>
                <a:spcPct val="70000"/>
              </a:lnSpc>
            </a:pPr>
            <a:r>
              <a:rPr lang="en-US" dirty="0"/>
              <a:t>Community and social service agencies would, for example, </a:t>
            </a:r>
          </a:p>
          <a:p>
            <a:pPr marL="0" indent="0">
              <a:lnSpc>
                <a:spcPct val="70000"/>
              </a:lnSpc>
              <a:buNone/>
            </a:pPr>
            <a:r>
              <a:rPr lang="en-US" dirty="0"/>
              <a:t>provide job training and drug treatment to those individuals </a:t>
            </a:r>
          </a:p>
          <a:p>
            <a:pPr marL="0" indent="0">
              <a:lnSpc>
                <a:spcPct val="70000"/>
              </a:lnSpc>
              <a:buNone/>
            </a:pPr>
            <a:r>
              <a:rPr lang="en-US" dirty="0"/>
              <a:t>who chose to give up violence. This is the ‘soft’ side of focused</a:t>
            </a:r>
          </a:p>
          <a:p>
            <a:pPr marL="0" indent="0">
              <a:lnSpc>
                <a:spcPct val="70000"/>
              </a:lnSpc>
              <a:buNone/>
            </a:pPr>
            <a:r>
              <a:rPr lang="en-US" dirty="0"/>
              <a:t>deterrence (CEBCP 2016).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9239" y="2538249"/>
            <a:ext cx="2512761" cy="3267666"/>
          </a:xfrm>
          <a:prstGeom prst="rect">
            <a:avLst/>
          </a:prstGeom>
        </p:spPr>
      </p:pic>
    </p:spTree>
    <p:extLst>
      <p:ext uri="{BB962C8B-B14F-4D97-AF65-F5344CB8AC3E}">
        <p14:creationId xmlns:p14="http://schemas.microsoft.com/office/powerpoint/2010/main" val="27271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1379</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Focused deterrence</vt:lpstr>
      <vt:lpstr>Definition</vt:lpstr>
      <vt:lpstr>                                                          </vt:lpstr>
      <vt:lpstr>Deterrence theory</vt:lpstr>
      <vt:lpstr>A key feature: working groups or ‘hubs’</vt:lpstr>
      <vt:lpstr>Another key feature: communication</vt:lpstr>
      <vt:lpstr>Operation Ceasefire</vt:lpstr>
      <vt:lpstr>                     </vt:lpstr>
      <vt:lpstr>How was Ceasefire different from a standard police crackdown?</vt:lpstr>
      <vt:lpstr>Did Ceasefire work?</vt:lpstr>
      <vt:lpstr>More: </vt:lpstr>
      <vt:lpstr>Other focused deterrence programs</vt:lpstr>
      <vt:lpstr>Does focused deterrence work – a systematic review across 11 studies (Braga &amp; Weisburd 2012)</vt:lpstr>
      <vt:lpstr>Braga &amp; Weisburd (2012) results:</vt:lpstr>
      <vt:lpstr>Diffusion effects</vt:lpstr>
      <vt:lpstr>How can focused deterrence be used by other police agencies? 4 key considerations: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policing strategies</dc:title>
  <dc:creator>Laura</dc:creator>
  <cp:lastModifiedBy>Laura Huey</cp:lastModifiedBy>
  <cp:revision>7</cp:revision>
  <dcterms:created xsi:type="dcterms:W3CDTF">2018-10-29T16:15:39Z</dcterms:created>
  <dcterms:modified xsi:type="dcterms:W3CDTF">2021-07-26T02:33:15Z</dcterms:modified>
</cp:coreProperties>
</file>