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9" r:id="rId5"/>
    <p:sldId id="257" r:id="rId6"/>
    <p:sldId id="258" r:id="rId7"/>
    <p:sldId id="274" r:id="rId8"/>
    <p:sldId id="270" r:id="rId9"/>
    <p:sldId id="271" r:id="rId10"/>
    <p:sldId id="272" r:id="rId11"/>
    <p:sldId id="273" r:id="rId12"/>
    <p:sldId id="275" r:id="rId13"/>
    <p:sldId id="3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0E2F-49B8-4080-AA81-079213989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FF96B84-1DFD-4127-9B3E-60133E668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420F850-73C0-451D-891E-1D856661F566}"/>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5" name="Footer Placeholder 4">
            <a:extLst>
              <a:ext uri="{FF2B5EF4-FFF2-40B4-BE49-F238E27FC236}">
                <a16:creationId xmlns:a16="http://schemas.microsoft.com/office/drawing/2014/main" id="{B8EBFA24-E0F2-4AFE-B14E-C90B1EC451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36A6BA-35F3-4A9A-9066-7242B0B27026}"/>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259166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BD75-1C64-4D75-AB06-0C9F4C0FDB5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6B6B7E2-5F3B-4A2F-B90C-51B57D89E7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90014F5-0847-4FC3-9CBF-D56B4F8CF458}"/>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5" name="Footer Placeholder 4">
            <a:extLst>
              <a:ext uri="{FF2B5EF4-FFF2-40B4-BE49-F238E27FC236}">
                <a16:creationId xmlns:a16="http://schemas.microsoft.com/office/drawing/2014/main" id="{7918CA33-75A9-496F-BC7E-AE46E4ED6E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786215-167D-458E-9862-6AAE4444EC86}"/>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267248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008EE-A9B0-472F-82B4-99AF0CDAC2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199FBE4-CA78-4214-9328-C028B86998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C33E4F-C4A2-4F3E-8571-FEA9F8203366}"/>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5" name="Footer Placeholder 4">
            <a:extLst>
              <a:ext uri="{FF2B5EF4-FFF2-40B4-BE49-F238E27FC236}">
                <a16:creationId xmlns:a16="http://schemas.microsoft.com/office/drawing/2014/main" id="{2FD8FC1C-2F6E-48BE-910F-9315170CD3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299BFD-855D-4FEC-A9D7-5EBDB7792670}"/>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138168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11FE-D644-4CBA-9AC3-D8A1D6C7D4E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D5BE786-F4D7-4EB2-BA54-68083E0DFC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7EEBCB-2EF2-4E1D-9ADB-DBF53E032DF0}"/>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5" name="Footer Placeholder 4">
            <a:extLst>
              <a:ext uri="{FF2B5EF4-FFF2-40B4-BE49-F238E27FC236}">
                <a16:creationId xmlns:a16="http://schemas.microsoft.com/office/drawing/2014/main" id="{BD71C839-6D09-4099-BCD5-E905612FBF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863E56-3EBC-4937-965D-F50AEEFCE12D}"/>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53547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D655-EE97-4E43-9BE7-B1E36CADD4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33B92CB-472A-4B91-9536-CAEF79395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893FAD-48D1-43C2-8324-E6F51C84C9FD}"/>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5" name="Footer Placeholder 4">
            <a:extLst>
              <a:ext uri="{FF2B5EF4-FFF2-40B4-BE49-F238E27FC236}">
                <a16:creationId xmlns:a16="http://schemas.microsoft.com/office/drawing/2014/main" id="{13D17700-F6F5-4E74-84B9-F9ABF965A3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3B61ECC-0137-4A5E-983E-C88275F0E552}"/>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79445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C5835-8BA2-448F-B485-2D552CD2079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509746F-FF6A-4661-9BF0-017B3B2ECF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DDF1A55-7422-459A-AFC8-1F4093D9F9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5AE84AE-2ABE-4934-84E9-68C90922AA20}"/>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6" name="Footer Placeholder 5">
            <a:extLst>
              <a:ext uri="{FF2B5EF4-FFF2-40B4-BE49-F238E27FC236}">
                <a16:creationId xmlns:a16="http://schemas.microsoft.com/office/drawing/2014/main" id="{73A4BD41-D884-43D6-868F-63C864FD532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9BAC32-FC43-463E-BD7C-C5A2242A0EAE}"/>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24908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9F23-A36F-4B45-A29A-B99AE42F371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F94AF8B-9534-4E54-978A-F7EB23B62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07ED45-FAB2-44D3-BC9D-02CCB0A5BE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B2417B2-FC69-4120-B26D-F6EF81C13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A5E90B-6D99-4384-A595-9BA12DE107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DE76752-92A4-4C2E-BD13-6AB1D45655F7}"/>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8" name="Footer Placeholder 7">
            <a:extLst>
              <a:ext uri="{FF2B5EF4-FFF2-40B4-BE49-F238E27FC236}">
                <a16:creationId xmlns:a16="http://schemas.microsoft.com/office/drawing/2014/main" id="{47A84DD8-C907-41F4-90EC-F56E66F523B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1FFC060-97E2-49BA-BB37-FB51BF0FE44D}"/>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19464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EB4D4-1E97-495B-863A-7A495069D65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4AF9742-85F4-4268-BC49-4452817AAC14}"/>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4" name="Footer Placeholder 3">
            <a:extLst>
              <a:ext uri="{FF2B5EF4-FFF2-40B4-BE49-F238E27FC236}">
                <a16:creationId xmlns:a16="http://schemas.microsoft.com/office/drawing/2014/main" id="{F5DA4AFA-A8F5-45C6-80A6-35B782B43DF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E76ED19-4CD1-47AA-91FD-B69FE7A89793}"/>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302931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49EFE-A1EB-492D-9C92-816B7C9355AA}"/>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3" name="Footer Placeholder 2">
            <a:extLst>
              <a:ext uri="{FF2B5EF4-FFF2-40B4-BE49-F238E27FC236}">
                <a16:creationId xmlns:a16="http://schemas.microsoft.com/office/drawing/2014/main" id="{C12E7642-EB59-4A76-B4A3-9DF0D3F41CE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567E74F-F5B6-40D6-972F-9A1C23C5E3E6}"/>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310855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0AF3-388F-4FAA-B615-243ADBF1E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3793970-CCD9-4056-B3AD-A654A3189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FC5513D-27D9-4A98-83D4-99FCFE334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975388-5988-45F3-A786-9EFD6ABE14AA}"/>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6" name="Footer Placeholder 5">
            <a:extLst>
              <a:ext uri="{FF2B5EF4-FFF2-40B4-BE49-F238E27FC236}">
                <a16:creationId xmlns:a16="http://schemas.microsoft.com/office/drawing/2014/main" id="{66CD9389-03F3-4036-AD08-A187D1BC99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3C4327D-5C7D-44E4-9241-9CDB5C2E9AD1}"/>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141940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4829-251C-4E96-9DE7-EB03DA1AF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9C98611-020A-4822-ADFF-1A8316B7A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F68EF45-4E69-4B56-AD19-82DAA2173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A67875-A165-40C3-8948-746E0BE62F9D}"/>
              </a:ext>
            </a:extLst>
          </p:cNvPr>
          <p:cNvSpPr>
            <a:spLocks noGrp="1"/>
          </p:cNvSpPr>
          <p:nvPr>
            <p:ph type="dt" sz="half" idx="10"/>
          </p:nvPr>
        </p:nvSpPr>
        <p:spPr/>
        <p:txBody>
          <a:bodyPr/>
          <a:lstStyle/>
          <a:p>
            <a:fld id="{E31AB85F-7281-442F-BA09-630FC3AD418E}" type="datetimeFigureOut">
              <a:rPr lang="en-CA" smtClean="0"/>
              <a:t>2020-09-18</a:t>
            </a:fld>
            <a:endParaRPr lang="en-CA"/>
          </a:p>
        </p:txBody>
      </p:sp>
      <p:sp>
        <p:nvSpPr>
          <p:cNvPr id="6" name="Footer Placeholder 5">
            <a:extLst>
              <a:ext uri="{FF2B5EF4-FFF2-40B4-BE49-F238E27FC236}">
                <a16:creationId xmlns:a16="http://schemas.microsoft.com/office/drawing/2014/main" id="{E5700999-D904-4E77-BCD3-3B853D97161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F9742B3-6DE4-4FD1-A520-978FB66BA4FB}"/>
              </a:ext>
            </a:extLst>
          </p:cNvPr>
          <p:cNvSpPr>
            <a:spLocks noGrp="1"/>
          </p:cNvSpPr>
          <p:nvPr>
            <p:ph type="sldNum" sz="quarter" idx="12"/>
          </p:nvPr>
        </p:nvSpPr>
        <p:spPr/>
        <p:txBody>
          <a:bodyPr/>
          <a:lstStyle/>
          <a:p>
            <a:fld id="{437BCB64-A881-4ECA-9CBC-CE4B4588D81B}" type="slidenum">
              <a:rPr lang="en-CA" smtClean="0"/>
              <a:t>‹#›</a:t>
            </a:fld>
            <a:endParaRPr lang="en-CA"/>
          </a:p>
        </p:txBody>
      </p:sp>
    </p:spTree>
    <p:extLst>
      <p:ext uri="{BB962C8B-B14F-4D97-AF65-F5344CB8AC3E}">
        <p14:creationId xmlns:p14="http://schemas.microsoft.com/office/powerpoint/2010/main" val="152052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37C8F-38E0-4131-98FB-1E4958806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A4568E-031F-45E9-A86F-226F2255D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DF2C9E1-3DDB-4D4A-8FCB-1707E468FE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AB85F-7281-442F-BA09-630FC3AD418E}" type="datetimeFigureOut">
              <a:rPr lang="en-CA" smtClean="0"/>
              <a:t>2020-09-18</a:t>
            </a:fld>
            <a:endParaRPr lang="en-CA"/>
          </a:p>
        </p:txBody>
      </p:sp>
      <p:sp>
        <p:nvSpPr>
          <p:cNvPr id="5" name="Footer Placeholder 4">
            <a:extLst>
              <a:ext uri="{FF2B5EF4-FFF2-40B4-BE49-F238E27FC236}">
                <a16:creationId xmlns:a16="http://schemas.microsoft.com/office/drawing/2014/main" id="{224BACC0-2568-4F5B-B3DA-F6350B733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383B5A2-F618-4DD7-BA69-D9BDBF9A8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BCB64-A881-4ECA-9CBC-CE4B4588D81B}" type="slidenum">
              <a:rPr lang="en-CA" smtClean="0"/>
              <a:t>‹#›</a:t>
            </a:fld>
            <a:endParaRPr lang="en-CA"/>
          </a:p>
        </p:txBody>
      </p:sp>
    </p:spTree>
    <p:extLst>
      <p:ext uri="{BB962C8B-B14F-4D97-AF65-F5344CB8AC3E}">
        <p14:creationId xmlns:p14="http://schemas.microsoft.com/office/powerpoint/2010/main" val="1859964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9AA4-A990-4E3E-81DE-D5AD9F6C837D}"/>
              </a:ext>
            </a:extLst>
          </p:cNvPr>
          <p:cNvSpPr>
            <a:spLocks noGrp="1"/>
          </p:cNvSpPr>
          <p:nvPr>
            <p:ph type="ctrTitle"/>
          </p:nvPr>
        </p:nvSpPr>
        <p:spPr>
          <a:xfrm>
            <a:off x="1589315" y="604514"/>
            <a:ext cx="9144000" cy="995686"/>
          </a:xfrm>
        </p:spPr>
        <p:txBody>
          <a:bodyPr/>
          <a:lstStyle/>
          <a:p>
            <a:r>
              <a:rPr lang="en-CA" dirty="0"/>
              <a:t>Community policing</a:t>
            </a:r>
          </a:p>
        </p:txBody>
      </p:sp>
      <p:sp>
        <p:nvSpPr>
          <p:cNvPr id="3" name="Subtitle 2">
            <a:extLst>
              <a:ext uri="{FF2B5EF4-FFF2-40B4-BE49-F238E27FC236}">
                <a16:creationId xmlns:a16="http://schemas.microsoft.com/office/drawing/2014/main" id="{6AEFB572-403E-474F-BA4D-FEA2FCEEBB4C}"/>
              </a:ext>
            </a:extLst>
          </p:cNvPr>
          <p:cNvSpPr>
            <a:spLocks noGrp="1"/>
          </p:cNvSpPr>
          <p:nvPr>
            <p:ph type="subTitle" idx="1"/>
          </p:nvPr>
        </p:nvSpPr>
        <p:spPr/>
        <p:txBody>
          <a:bodyPr/>
          <a:lstStyle/>
          <a:p>
            <a:endParaRPr lang="en-CA" dirty="0"/>
          </a:p>
        </p:txBody>
      </p:sp>
      <p:pic>
        <p:nvPicPr>
          <p:cNvPr id="7" name="Picture 6">
            <a:extLst>
              <a:ext uri="{FF2B5EF4-FFF2-40B4-BE49-F238E27FC236}">
                <a16:creationId xmlns:a16="http://schemas.microsoft.com/office/drawing/2014/main" id="{FF030766-C816-4993-A962-998A678EB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763" y="2006082"/>
            <a:ext cx="7105650" cy="4419600"/>
          </a:xfrm>
          <a:prstGeom prst="rect">
            <a:avLst/>
          </a:prstGeom>
        </p:spPr>
      </p:pic>
    </p:spTree>
    <p:extLst>
      <p:ext uri="{BB962C8B-B14F-4D97-AF65-F5344CB8AC3E}">
        <p14:creationId xmlns:p14="http://schemas.microsoft.com/office/powerpoint/2010/main" val="86826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4962"/>
          </a:xfrm>
        </p:spPr>
        <p:txBody>
          <a:bodyPr>
            <a:normAutofit fontScale="90000"/>
          </a:bodyPr>
          <a:lstStyle/>
          <a:p>
            <a:endParaRPr lang="en-CA" dirty="0"/>
          </a:p>
        </p:txBody>
      </p:sp>
      <p:sp>
        <p:nvSpPr>
          <p:cNvPr id="3" name="Content Placeholder 2"/>
          <p:cNvSpPr>
            <a:spLocks noGrp="1"/>
          </p:cNvSpPr>
          <p:nvPr>
            <p:ph idx="1"/>
          </p:nvPr>
        </p:nvSpPr>
        <p:spPr>
          <a:xfrm>
            <a:off x="1981200" y="457201"/>
            <a:ext cx="8229600" cy="5668963"/>
          </a:xfrm>
        </p:spPr>
        <p:txBody>
          <a:bodyPr/>
          <a:lstStyle/>
          <a:p>
            <a:pPr lvl="0"/>
            <a:r>
              <a:rPr lang="en-US" dirty="0"/>
              <a:t>Police organizations don’t want to expend resources on programs that they see as ineffective and costly</a:t>
            </a:r>
            <a:endParaRPr lang="en-CA" dirty="0"/>
          </a:p>
          <a:p>
            <a:pPr marL="0" indent="0">
              <a:buNone/>
            </a:pPr>
            <a:endParaRPr lang="en-CA" dirty="0"/>
          </a:p>
          <a:p>
            <a:pPr marL="0" indent="0">
              <a:spcBef>
                <a:spcPts val="0"/>
              </a:spcBef>
              <a:buNone/>
            </a:pPr>
            <a:r>
              <a:rPr lang="en-CA" dirty="0"/>
              <a:t>“[community policing is] </a:t>
            </a:r>
            <a:r>
              <a:rPr lang="en-US" dirty="0"/>
              <a:t>an </a:t>
            </a:r>
          </a:p>
          <a:p>
            <a:pPr marL="0" indent="0">
              <a:spcBef>
                <a:spcPts val="0"/>
              </a:spcBef>
              <a:buNone/>
            </a:pPr>
            <a:r>
              <a:rPr lang="en-US" dirty="0"/>
              <a:t>example of a desire for a </a:t>
            </a:r>
          </a:p>
          <a:p>
            <a:pPr marL="0" indent="0">
              <a:spcBef>
                <a:spcPts val="0"/>
              </a:spcBef>
              <a:buNone/>
            </a:pPr>
            <a:r>
              <a:rPr lang="en-US" dirty="0"/>
              <a:t>Mercedes-type service on a </a:t>
            </a:r>
          </a:p>
          <a:p>
            <a:pPr marL="0" indent="0">
              <a:spcBef>
                <a:spcPts val="0"/>
              </a:spcBef>
              <a:buNone/>
            </a:pPr>
            <a:r>
              <a:rPr lang="en-US" dirty="0"/>
              <a:t>VW-type budget.” </a:t>
            </a:r>
          </a:p>
          <a:p>
            <a:pPr marL="0" indent="0">
              <a:spcBef>
                <a:spcPts val="0"/>
              </a:spcBef>
              <a:buNone/>
            </a:pPr>
            <a:endParaRPr lang="en-US" dirty="0"/>
          </a:p>
          <a:p>
            <a:pPr marL="0" indent="0">
              <a:spcBef>
                <a:spcPts val="0"/>
              </a:spcBef>
              <a:buNone/>
            </a:pPr>
            <a:r>
              <a:rPr lang="en-US" dirty="0"/>
              <a:t>Do </a:t>
            </a:r>
            <a:r>
              <a:rPr lang="en-US" b="1" dirty="0"/>
              <a:t>YOU</a:t>
            </a:r>
            <a:r>
              <a:rPr lang="en-US" dirty="0"/>
              <a:t> want to pay higher taxes to fund this? </a:t>
            </a:r>
            <a:endParaRPr lang="en-CA" dirty="0"/>
          </a:p>
          <a:p>
            <a:pPr marL="0" indent="0">
              <a:spcBef>
                <a:spcPts val="0"/>
              </a:spcBef>
              <a:buNone/>
            </a:pPr>
            <a:endParaRPr lang="en-CA" dirty="0"/>
          </a:p>
        </p:txBody>
      </p:sp>
      <p:pic>
        <p:nvPicPr>
          <p:cNvPr id="9218" name="Picture 2" descr="C:\Users\Laura\Desktop\Community-Police-St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00200"/>
            <a:ext cx="33337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2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45719"/>
          </a:xfrm>
        </p:spPr>
        <p:txBody>
          <a:bodyPr>
            <a:normAutofit fontScale="90000"/>
          </a:bodyPr>
          <a:lstStyle/>
          <a:p>
            <a:endParaRPr lang="en-CA" dirty="0"/>
          </a:p>
        </p:txBody>
      </p:sp>
      <p:sp>
        <p:nvSpPr>
          <p:cNvPr id="3" name="Content Placeholder 2"/>
          <p:cNvSpPr>
            <a:spLocks noGrp="1"/>
          </p:cNvSpPr>
          <p:nvPr>
            <p:ph idx="1"/>
          </p:nvPr>
        </p:nvSpPr>
        <p:spPr>
          <a:xfrm>
            <a:off x="1981200" y="381001"/>
            <a:ext cx="8229600" cy="5745163"/>
          </a:xfrm>
        </p:spPr>
        <p:txBody>
          <a:bodyPr/>
          <a:lstStyle/>
          <a:p>
            <a:pPr lvl="0"/>
            <a:r>
              <a:rPr lang="en-US" b="1" dirty="0"/>
              <a:t>Lack of community buy-in/volunteer fatigue</a:t>
            </a:r>
            <a:endParaRPr lang="en-CA" b="1" dirty="0"/>
          </a:p>
          <a:p>
            <a:pPr marL="0" indent="0">
              <a:buNone/>
            </a:pPr>
            <a:endParaRPr lang="en-CA" dirty="0"/>
          </a:p>
          <a:p>
            <a:pPr marL="0" indent="0">
              <a:buNone/>
            </a:pPr>
            <a:endParaRPr lang="en-CA" dirty="0"/>
          </a:p>
        </p:txBody>
      </p:sp>
      <p:pic>
        <p:nvPicPr>
          <p:cNvPr id="10242" name="Picture 2" descr="C:\Users\Laura\Desktop\963915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82750"/>
            <a:ext cx="5887720" cy="426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1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DDE5-DA63-4B8C-B14D-9F452980CC8D}"/>
              </a:ext>
            </a:extLst>
          </p:cNvPr>
          <p:cNvSpPr>
            <a:spLocks noGrp="1"/>
          </p:cNvSpPr>
          <p:nvPr>
            <p:ph type="title"/>
          </p:nvPr>
        </p:nvSpPr>
        <p:spPr/>
        <p:txBody>
          <a:bodyPr/>
          <a:lstStyle/>
          <a:p>
            <a:pPr algn="ctr"/>
            <a:r>
              <a:rPr lang="en-CA" b="1" dirty="0"/>
              <a:t>Community policing programs:</a:t>
            </a:r>
            <a:br>
              <a:rPr lang="en-CA" b="1" dirty="0"/>
            </a:br>
            <a:r>
              <a:rPr lang="en-CA" b="1" dirty="0"/>
              <a:t>Neighbourhood Watch</a:t>
            </a:r>
          </a:p>
        </p:txBody>
      </p:sp>
      <p:pic>
        <p:nvPicPr>
          <p:cNvPr id="5" name="Content Placeholder 4">
            <a:extLst>
              <a:ext uri="{FF2B5EF4-FFF2-40B4-BE49-F238E27FC236}">
                <a16:creationId xmlns:a16="http://schemas.microsoft.com/office/drawing/2014/main" id="{2BDC43A7-B34F-47F7-8BBE-3A1B34B6B6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4502" y="1948121"/>
            <a:ext cx="3442995" cy="4544754"/>
          </a:xfrm>
        </p:spPr>
      </p:pic>
    </p:spTree>
    <p:extLst>
      <p:ext uri="{BB962C8B-B14F-4D97-AF65-F5344CB8AC3E}">
        <p14:creationId xmlns:p14="http://schemas.microsoft.com/office/powerpoint/2010/main" val="152915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3024-259D-486A-B437-25C9A24673CC}"/>
              </a:ext>
            </a:extLst>
          </p:cNvPr>
          <p:cNvSpPr>
            <a:spLocks noGrp="1"/>
          </p:cNvSpPr>
          <p:nvPr>
            <p:ph type="title"/>
          </p:nvPr>
        </p:nvSpPr>
        <p:spPr/>
        <p:txBody>
          <a:bodyPr/>
          <a:lstStyle/>
          <a:p>
            <a:pPr algn="ctr"/>
            <a:r>
              <a:rPr lang="en-CA" b="1" dirty="0"/>
              <a:t>*break time*</a:t>
            </a:r>
          </a:p>
        </p:txBody>
      </p:sp>
      <p:pic>
        <p:nvPicPr>
          <p:cNvPr id="5" name="Content Placeholder 4">
            <a:extLst>
              <a:ext uri="{FF2B5EF4-FFF2-40B4-BE49-F238E27FC236}">
                <a16:creationId xmlns:a16="http://schemas.microsoft.com/office/drawing/2014/main" id="{5926F011-9408-41AF-A555-85D493F20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7357" y="2226469"/>
            <a:ext cx="2797289" cy="3263504"/>
          </a:xfrm>
        </p:spPr>
      </p:pic>
    </p:spTree>
    <p:extLst>
      <p:ext uri="{BB962C8B-B14F-4D97-AF65-F5344CB8AC3E}">
        <p14:creationId xmlns:p14="http://schemas.microsoft.com/office/powerpoint/2010/main" val="84744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7A32-DD29-4651-9535-C30EC51F7BFB}"/>
              </a:ext>
            </a:extLst>
          </p:cNvPr>
          <p:cNvSpPr>
            <a:spLocks noGrp="1"/>
          </p:cNvSpPr>
          <p:nvPr>
            <p:ph type="title"/>
          </p:nvPr>
        </p:nvSpPr>
        <p:spPr/>
        <p:txBody>
          <a:bodyPr/>
          <a:lstStyle/>
          <a:p>
            <a:r>
              <a:rPr lang="en-CA" dirty="0"/>
              <a:t>Basic definition:</a:t>
            </a:r>
          </a:p>
        </p:txBody>
      </p:sp>
      <p:sp>
        <p:nvSpPr>
          <p:cNvPr id="3" name="Content Placeholder 2">
            <a:extLst>
              <a:ext uri="{FF2B5EF4-FFF2-40B4-BE49-F238E27FC236}">
                <a16:creationId xmlns:a16="http://schemas.microsoft.com/office/drawing/2014/main" id="{6AEB647F-67FB-4CEF-A141-1689796F6C1D}"/>
              </a:ext>
            </a:extLst>
          </p:cNvPr>
          <p:cNvSpPr>
            <a:spLocks noGrp="1"/>
          </p:cNvSpPr>
          <p:nvPr>
            <p:ph idx="1"/>
          </p:nvPr>
        </p:nvSpPr>
        <p:spPr/>
        <p:txBody>
          <a:bodyPr>
            <a:normAutofit lnSpcReduction="10000"/>
          </a:bodyPr>
          <a:lstStyle/>
          <a:p>
            <a:pPr>
              <a:lnSpc>
                <a:spcPct val="200000"/>
              </a:lnSpc>
            </a:pPr>
            <a:r>
              <a:rPr lang="en-CA" dirty="0"/>
              <a:t>The process of enabling the participation of citizens and communities in policing at their chosen level, ranging from providing information and reassurance, to empowering them to identify and implement solutions to local problems and influence strategic priorities and decisions (NPIA 2012).</a:t>
            </a:r>
          </a:p>
          <a:p>
            <a:pPr marL="0" indent="0">
              <a:buNone/>
            </a:pPr>
            <a:endParaRPr lang="en-CA" dirty="0"/>
          </a:p>
        </p:txBody>
      </p:sp>
      <p:pic>
        <p:nvPicPr>
          <p:cNvPr id="5" name="Picture 4">
            <a:extLst>
              <a:ext uri="{FF2B5EF4-FFF2-40B4-BE49-F238E27FC236}">
                <a16:creationId xmlns:a16="http://schemas.microsoft.com/office/drawing/2014/main" id="{462A261C-A85C-4DDF-A6E3-7C79B88FC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261" y="79310"/>
            <a:ext cx="3044952" cy="2001417"/>
          </a:xfrm>
          <a:prstGeom prst="rect">
            <a:avLst/>
          </a:prstGeom>
        </p:spPr>
      </p:pic>
    </p:spTree>
    <p:extLst>
      <p:ext uri="{BB962C8B-B14F-4D97-AF65-F5344CB8AC3E}">
        <p14:creationId xmlns:p14="http://schemas.microsoft.com/office/powerpoint/2010/main" val="203021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82ED-393F-40EE-AEAF-1B92DA34B820}"/>
              </a:ext>
            </a:extLst>
          </p:cNvPr>
          <p:cNvSpPr>
            <a:spLocks noGrp="1"/>
          </p:cNvSpPr>
          <p:nvPr>
            <p:ph type="title"/>
          </p:nvPr>
        </p:nvSpPr>
        <p:spPr>
          <a:xfrm>
            <a:off x="838200" y="365125"/>
            <a:ext cx="10515600" cy="885177"/>
          </a:xfrm>
        </p:spPr>
        <p:txBody>
          <a:bodyPr/>
          <a:lstStyle/>
          <a:p>
            <a:pPr algn="ctr"/>
            <a:r>
              <a:rPr lang="en-CA" b="1" dirty="0"/>
              <a:t>Supposed benefits:</a:t>
            </a:r>
          </a:p>
        </p:txBody>
      </p:sp>
      <p:sp>
        <p:nvSpPr>
          <p:cNvPr id="3" name="Content Placeholder 2">
            <a:extLst>
              <a:ext uri="{FF2B5EF4-FFF2-40B4-BE49-F238E27FC236}">
                <a16:creationId xmlns:a16="http://schemas.microsoft.com/office/drawing/2014/main" id="{19D32054-90D9-4A12-8139-57B473175416}"/>
              </a:ext>
            </a:extLst>
          </p:cNvPr>
          <p:cNvSpPr>
            <a:spLocks noGrp="1"/>
          </p:cNvSpPr>
          <p:nvPr>
            <p:ph idx="1"/>
          </p:nvPr>
        </p:nvSpPr>
        <p:spPr>
          <a:xfrm>
            <a:off x="838200" y="1427584"/>
            <a:ext cx="10515600" cy="4954555"/>
          </a:xfrm>
        </p:spPr>
        <p:txBody>
          <a:bodyPr>
            <a:normAutofit fontScale="92500" lnSpcReduction="10000"/>
          </a:bodyPr>
          <a:lstStyle/>
          <a:p>
            <a:r>
              <a:rPr lang="en-CA" b="1" dirty="0"/>
              <a:t>Reducing crime </a:t>
            </a:r>
            <a:r>
              <a:rPr lang="en-CA" dirty="0"/>
              <a:t>– Weak positive evidence: some positive findings, some neutral, no negative.</a:t>
            </a:r>
          </a:p>
          <a:p>
            <a:r>
              <a:rPr lang="en-CA" b="1" dirty="0"/>
              <a:t>Reducing disorder and anti-social behaviour </a:t>
            </a:r>
            <a:r>
              <a:rPr lang="en-CA" dirty="0"/>
              <a:t>– Fairly strong positive evidence: mostly positive findings, some neutral, no negative.</a:t>
            </a:r>
          </a:p>
          <a:p>
            <a:r>
              <a:rPr lang="en-CA" b="1" dirty="0"/>
              <a:t>Increasing feelings of safety </a:t>
            </a:r>
            <a:r>
              <a:rPr lang="en-CA" dirty="0"/>
              <a:t>– Fairly strong positive evidence: mostly positive findings, some neutral, no negative.</a:t>
            </a:r>
          </a:p>
          <a:p>
            <a:r>
              <a:rPr lang="en-CA" b="1" dirty="0"/>
              <a:t>Improving police community relations and community perceptions </a:t>
            </a:r>
            <a:r>
              <a:rPr lang="en-CA" dirty="0"/>
              <a:t>–Strong positive evidence – almost all positive findings, minimal neutral, no negative.</a:t>
            </a:r>
          </a:p>
          <a:p>
            <a:r>
              <a:rPr lang="en-CA" b="1" dirty="0"/>
              <a:t>Increasing community capacity </a:t>
            </a:r>
            <a:r>
              <a:rPr lang="en-CA" dirty="0"/>
              <a:t>– Unknown: this is a gap in the evidence</a:t>
            </a:r>
          </a:p>
          <a:p>
            <a:r>
              <a:rPr lang="en-CA" b="1" dirty="0"/>
              <a:t>Changing police officers’ attitudes and behaviour </a:t>
            </a:r>
            <a:r>
              <a:rPr lang="en-CA" dirty="0"/>
              <a:t>– Fairly strong positive evidence on attitudes; mixed evidence on behaviour.</a:t>
            </a:r>
          </a:p>
        </p:txBody>
      </p:sp>
    </p:spTree>
    <p:extLst>
      <p:ext uri="{BB962C8B-B14F-4D97-AF65-F5344CB8AC3E}">
        <p14:creationId xmlns:p14="http://schemas.microsoft.com/office/powerpoint/2010/main" val="124921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F333-970F-4E55-BA9C-2C28FEEE281A}"/>
              </a:ext>
            </a:extLst>
          </p:cNvPr>
          <p:cNvSpPr>
            <a:spLocks noGrp="1"/>
          </p:cNvSpPr>
          <p:nvPr>
            <p:ph type="title"/>
          </p:nvPr>
        </p:nvSpPr>
        <p:spPr>
          <a:xfrm>
            <a:off x="838200" y="365126"/>
            <a:ext cx="10515600" cy="810532"/>
          </a:xfrm>
        </p:spPr>
        <p:txBody>
          <a:bodyPr/>
          <a:lstStyle/>
          <a:p>
            <a:endParaRPr lang="en-CA" dirty="0"/>
          </a:p>
        </p:txBody>
      </p:sp>
      <p:sp>
        <p:nvSpPr>
          <p:cNvPr id="3" name="Content Placeholder 2">
            <a:extLst>
              <a:ext uri="{FF2B5EF4-FFF2-40B4-BE49-F238E27FC236}">
                <a16:creationId xmlns:a16="http://schemas.microsoft.com/office/drawing/2014/main" id="{1C7879E9-C25D-4388-9EA0-1EF3450151C3}"/>
              </a:ext>
            </a:extLst>
          </p:cNvPr>
          <p:cNvSpPr>
            <a:spLocks noGrp="1"/>
          </p:cNvSpPr>
          <p:nvPr>
            <p:ph idx="1"/>
          </p:nvPr>
        </p:nvSpPr>
        <p:spPr>
          <a:xfrm>
            <a:off x="838200" y="1825625"/>
            <a:ext cx="10515600" cy="4667250"/>
          </a:xfrm>
        </p:spPr>
        <p:txBody>
          <a:bodyPr>
            <a:normAutofit fontScale="62500" lnSpcReduction="20000"/>
          </a:bodyPr>
          <a:lstStyle/>
          <a:p>
            <a:r>
              <a:rPr lang="en-CA" dirty="0"/>
              <a:t>Objectives</a:t>
            </a:r>
          </a:p>
          <a:p>
            <a:r>
              <a:rPr lang="en-CA" dirty="0"/>
              <a:t>Systematically review and synthesize the existing research on community-oriented policing to identify its effects on crime, disorder, fear, citizen satisfaction, and police legitimacy.</a:t>
            </a:r>
          </a:p>
          <a:p>
            <a:pPr marL="0" indent="0">
              <a:buNone/>
            </a:pPr>
            <a:endParaRPr lang="en-CA" dirty="0"/>
          </a:p>
          <a:p>
            <a:r>
              <a:rPr lang="en-CA" dirty="0"/>
              <a:t>Methods</a:t>
            </a:r>
          </a:p>
          <a:p>
            <a:r>
              <a:rPr lang="en-CA" dirty="0"/>
              <a:t>We identified 25 reports containing 65 independent tests of community-oriented policing, most of which were conducted in neighborhoods in the United States. Thirty-seven of these comparisons were included in a meta-analysis.</a:t>
            </a:r>
          </a:p>
          <a:p>
            <a:pPr marL="0" indent="0">
              <a:buNone/>
            </a:pPr>
            <a:endParaRPr lang="en-CA" dirty="0"/>
          </a:p>
          <a:p>
            <a:r>
              <a:rPr lang="en-CA" dirty="0"/>
              <a:t>Results</a:t>
            </a:r>
          </a:p>
          <a:p>
            <a:r>
              <a:rPr lang="en-CA" dirty="0"/>
              <a:t>Our findings suggest that community-oriented policing strategies have positive effects on citizen satisfaction, perceptions of disorder, and police legitimacy, but limited effects on crime and fear of crime. </a:t>
            </a:r>
          </a:p>
          <a:p>
            <a:endParaRPr lang="en-CA" dirty="0"/>
          </a:p>
          <a:p>
            <a:r>
              <a:rPr lang="en-CA" dirty="0"/>
              <a:t>Conclusions</a:t>
            </a:r>
          </a:p>
          <a:p>
            <a:r>
              <a:rPr lang="en-CA" dirty="0"/>
              <a:t>Our review provides important evidence for the benefits of community policing for improving perceptions of the police, although our findings overall are ambiguous.</a:t>
            </a:r>
          </a:p>
        </p:txBody>
      </p:sp>
      <p:pic>
        <p:nvPicPr>
          <p:cNvPr id="5" name="Picture 4">
            <a:extLst>
              <a:ext uri="{FF2B5EF4-FFF2-40B4-BE49-F238E27FC236}">
                <a16:creationId xmlns:a16="http://schemas.microsoft.com/office/drawing/2014/main" id="{DEC65959-3052-4506-8D70-60622F9B3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947" y="156998"/>
            <a:ext cx="5776102" cy="1731965"/>
          </a:xfrm>
          <a:prstGeom prst="rect">
            <a:avLst/>
          </a:prstGeom>
        </p:spPr>
      </p:pic>
    </p:spTree>
    <p:extLst>
      <p:ext uri="{BB962C8B-B14F-4D97-AF65-F5344CB8AC3E}">
        <p14:creationId xmlns:p14="http://schemas.microsoft.com/office/powerpoint/2010/main" val="146382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4660-3FF0-42AE-A7A6-592A0A9CD2E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AD6080A-F058-4BAB-8DFF-770393E8100A}"/>
              </a:ext>
            </a:extLst>
          </p:cNvPr>
          <p:cNvSpPr>
            <a:spLocks noGrp="1"/>
          </p:cNvSpPr>
          <p:nvPr>
            <p:ph idx="1"/>
          </p:nvPr>
        </p:nvSpPr>
        <p:spPr/>
        <p:txBody>
          <a:bodyPr/>
          <a:lstStyle/>
          <a:p>
            <a:endParaRPr lang="en-CA"/>
          </a:p>
        </p:txBody>
      </p:sp>
      <p:graphicFrame>
        <p:nvGraphicFramePr>
          <p:cNvPr id="4" name="Object 3">
            <a:extLst>
              <a:ext uri="{FF2B5EF4-FFF2-40B4-BE49-F238E27FC236}">
                <a16:creationId xmlns:a16="http://schemas.microsoft.com/office/drawing/2014/main" id="{158CF567-6B1F-4AFD-97F9-12B5ED705CB5}"/>
              </a:ext>
            </a:extLst>
          </p:cNvPr>
          <p:cNvGraphicFramePr>
            <a:graphicFrameLocks noChangeAspect="1"/>
          </p:cNvGraphicFramePr>
          <p:nvPr>
            <p:extLst>
              <p:ext uri="{D42A27DB-BD31-4B8C-83A1-F6EECF244321}">
                <p14:modId xmlns:p14="http://schemas.microsoft.com/office/powerpoint/2010/main" val="3334905906"/>
              </p:ext>
            </p:extLst>
          </p:nvPr>
        </p:nvGraphicFramePr>
        <p:xfrm>
          <a:off x="838199" y="137318"/>
          <a:ext cx="10081833" cy="6720682"/>
        </p:xfrm>
        <a:graphic>
          <a:graphicData uri="http://schemas.openxmlformats.org/presentationml/2006/ole">
            <mc:AlternateContent xmlns:mc="http://schemas.openxmlformats.org/markup-compatibility/2006">
              <mc:Choice xmlns:v="urn:schemas-microsoft-com:vml" Requires="v">
                <p:oleObj spid="_x0000_s1043" name="Acrobat Document" r:id="rId3" imgW="9875520" imgH="6583680" progId="AcroExch.Document.DC">
                  <p:embed/>
                </p:oleObj>
              </mc:Choice>
              <mc:Fallback>
                <p:oleObj name="Acrobat Document" r:id="rId3" imgW="9875520" imgH="6583680" progId="AcroExch.Document.DC">
                  <p:embed/>
                  <p:pic>
                    <p:nvPicPr>
                      <p:cNvPr id="0" name=""/>
                      <p:cNvPicPr/>
                      <p:nvPr/>
                    </p:nvPicPr>
                    <p:blipFill>
                      <a:blip r:embed="rId4"/>
                      <a:stretch>
                        <a:fillRect/>
                      </a:stretch>
                    </p:blipFill>
                    <p:spPr>
                      <a:xfrm>
                        <a:off x="838199" y="137318"/>
                        <a:ext cx="10081833" cy="6720682"/>
                      </a:xfrm>
                      <a:prstGeom prst="rect">
                        <a:avLst/>
                      </a:prstGeom>
                    </p:spPr>
                  </p:pic>
                </p:oleObj>
              </mc:Fallback>
            </mc:AlternateContent>
          </a:graphicData>
        </a:graphic>
      </p:graphicFrame>
    </p:spTree>
    <p:extLst>
      <p:ext uri="{BB962C8B-B14F-4D97-AF65-F5344CB8AC3E}">
        <p14:creationId xmlns:p14="http://schemas.microsoft.com/office/powerpoint/2010/main" val="291000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F8BA-6CD9-4B55-89AC-E23B86C54AB6}"/>
              </a:ext>
            </a:extLst>
          </p:cNvPr>
          <p:cNvSpPr>
            <a:spLocks noGrp="1"/>
          </p:cNvSpPr>
          <p:nvPr>
            <p:ph type="title"/>
          </p:nvPr>
        </p:nvSpPr>
        <p:spPr/>
        <p:txBody>
          <a:bodyPr/>
          <a:lstStyle/>
          <a:p>
            <a:pPr algn="ctr"/>
            <a:r>
              <a:rPr lang="en-CA" dirty="0"/>
              <a:t>RCMP IMIM model</a:t>
            </a:r>
          </a:p>
        </p:txBody>
      </p:sp>
      <p:pic>
        <p:nvPicPr>
          <p:cNvPr id="5" name="Content Placeholder 4">
            <a:extLst>
              <a:ext uri="{FF2B5EF4-FFF2-40B4-BE49-F238E27FC236}">
                <a16:creationId xmlns:a16="http://schemas.microsoft.com/office/drawing/2014/main" id="{953227ED-5B31-4BD9-8912-1A791E1686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045" y="1307180"/>
            <a:ext cx="5438869" cy="5429620"/>
          </a:xfrm>
        </p:spPr>
      </p:pic>
    </p:spTree>
    <p:extLst>
      <p:ext uri="{BB962C8B-B14F-4D97-AF65-F5344CB8AC3E}">
        <p14:creationId xmlns:p14="http://schemas.microsoft.com/office/powerpoint/2010/main" val="43515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Community policing ‘old school’ style</a:t>
            </a:r>
          </a:p>
        </p:txBody>
      </p:sp>
      <p:pic>
        <p:nvPicPr>
          <p:cNvPr id="11266" name="Picture 2" descr="C:\Users\Laura\Desktop\NeighborMrsKravit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95401"/>
            <a:ext cx="4845844" cy="323056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Laura\Desktop\4142489369_NeighborMrsKravitz2_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48823"/>
            <a:ext cx="4933950" cy="328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88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58762"/>
          </a:xfrm>
        </p:spPr>
        <p:txBody>
          <a:bodyPr>
            <a:normAutofit fontScale="90000"/>
          </a:bodyPr>
          <a:lstStyle/>
          <a:p>
            <a:endParaRPr lang="en-CA" dirty="0"/>
          </a:p>
        </p:txBody>
      </p:sp>
      <p:sp>
        <p:nvSpPr>
          <p:cNvPr id="3" name="Content Placeholder 2"/>
          <p:cNvSpPr>
            <a:spLocks noGrp="1"/>
          </p:cNvSpPr>
          <p:nvPr>
            <p:ph idx="1"/>
          </p:nvPr>
        </p:nvSpPr>
        <p:spPr>
          <a:xfrm>
            <a:off x="1981200" y="609601"/>
            <a:ext cx="8229600" cy="5516563"/>
          </a:xfrm>
        </p:spPr>
        <p:txBody>
          <a:bodyPr/>
          <a:lstStyle/>
          <a:p>
            <a:pPr lvl="0"/>
            <a:r>
              <a:rPr lang="en-US" dirty="0"/>
              <a:t>Police officers are invested in the status quo (want to see themselves as macho </a:t>
            </a:r>
            <a:r>
              <a:rPr lang="en-US" dirty="0" err="1"/>
              <a:t>hardchargers</a:t>
            </a:r>
            <a:r>
              <a:rPr lang="en-US" dirty="0"/>
              <a:t>) and do not value community input, and they are not typically rewarded for CP-related tasks and duties, whereas producing ‘good arrests’ is rewarded.</a:t>
            </a:r>
            <a:endParaRPr lang="en-CA" dirty="0"/>
          </a:p>
          <a:p>
            <a:pPr marL="0" indent="0">
              <a:buNone/>
            </a:pPr>
            <a:endParaRPr lang="en-CA" dirty="0"/>
          </a:p>
          <a:p>
            <a:pPr marL="0" indent="0">
              <a:buNone/>
            </a:pPr>
            <a:endParaRPr lang="en-CA" dirty="0"/>
          </a:p>
        </p:txBody>
      </p:sp>
      <p:pic>
        <p:nvPicPr>
          <p:cNvPr id="7170" name="Picture 2" descr="C:\Users\Laura\Desktop\segway-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3648076"/>
            <a:ext cx="4219575" cy="32099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Laura\Desktop\police-ra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964" y="3570565"/>
            <a:ext cx="2971800" cy="336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26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What do many cops really think of community policing?</a:t>
            </a:r>
          </a:p>
        </p:txBody>
      </p:sp>
      <p:pic>
        <p:nvPicPr>
          <p:cNvPr id="8194" name="Picture 2" descr="C:\Users\Laura\Desktop\funny-pictures-cat-does-not-work-har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600201"/>
            <a:ext cx="5562600" cy="500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01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419</Words>
  <Application>Microsoft Office PowerPoint</Application>
  <PresentationFormat>Widescreen</PresentationFormat>
  <Paragraphs>36</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Acrobat Document</vt:lpstr>
      <vt:lpstr>Community policing</vt:lpstr>
      <vt:lpstr>Basic definition:</vt:lpstr>
      <vt:lpstr>Supposed benefits:</vt:lpstr>
      <vt:lpstr>PowerPoint Presentation</vt:lpstr>
      <vt:lpstr>PowerPoint Presentation</vt:lpstr>
      <vt:lpstr>RCMP IMIM model</vt:lpstr>
      <vt:lpstr>Community policing ‘old school’ style</vt:lpstr>
      <vt:lpstr>PowerPoint Presentation</vt:lpstr>
      <vt:lpstr>What do many cops really think of community policing?</vt:lpstr>
      <vt:lpstr>PowerPoint Presentation</vt:lpstr>
      <vt:lpstr>PowerPoint Presentation</vt:lpstr>
      <vt:lpstr>Community policing programs: Neighbourhood Watch</vt:lpstr>
      <vt:lpstr>*break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policing models</dc:title>
  <dc:creator>Laura</dc:creator>
  <cp:lastModifiedBy>Laura Huey</cp:lastModifiedBy>
  <cp:revision>15</cp:revision>
  <dcterms:created xsi:type="dcterms:W3CDTF">2018-10-10T18:25:02Z</dcterms:created>
  <dcterms:modified xsi:type="dcterms:W3CDTF">2020-09-18T20:21:28Z</dcterms:modified>
</cp:coreProperties>
</file>