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5" r:id="rId7"/>
    <p:sldId id="261" r:id="rId8"/>
    <p:sldId id="262" r:id="rId9"/>
    <p:sldId id="263" r:id="rId10"/>
    <p:sldId id="264" r:id="rId11"/>
    <p:sldId id="34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78CE2-308D-4583-9148-9C0E567BA04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3992355F-459B-44A7-A9CA-F77B295BD4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DF428E31-2216-4FF9-B586-0532EB0C2F51}"/>
              </a:ext>
            </a:extLst>
          </p:cNvPr>
          <p:cNvSpPr>
            <a:spLocks noGrp="1"/>
          </p:cNvSpPr>
          <p:nvPr>
            <p:ph type="dt" sz="half" idx="10"/>
          </p:nvPr>
        </p:nvSpPr>
        <p:spPr/>
        <p:txBody>
          <a:bodyPr/>
          <a:lstStyle/>
          <a:p>
            <a:fld id="{698B49B3-961E-4334-ABDC-6AAE8D8299DB}" type="datetimeFigureOut">
              <a:rPr lang="en-CA" smtClean="0"/>
              <a:t>2020-09-07</a:t>
            </a:fld>
            <a:endParaRPr lang="en-CA"/>
          </a:p>
        </p:txBody>
      </p:sp>
      <p:sp>
        <p:nvSpPr>
          <p:cNvPr id="5" name="Footer Placeholder 4">
            <a:extLst>
              <a:ext uri="{FF2B5EF4-FFF2-40B4-BE49-F238E27FC236}">
                <a16:creationId xmlns:a16="http://schemas.microsoft.com/office/drawing/2014/main" id="{BEFDCC13-68FF-4E83-960A-A6F31BD440F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F6AFEEE-BBBF-4BF5-AD42-519D9ED22FC7}"/>
              </a:ext>
            </a:extLst>
          </p:cNvPr>
          <p:cNvSpPr>
            <a:spLocks noGrp="1"/>
          </p:cNvSpPr>
          <p:nvPr>
            <p:ph type="sldNum" sz="quarter" idx="12"/>
          </p:nvPr>
        </p:nvSpPr>
        <p:spPr/>
        <p:txBody>
          <a:bodyPr/>
          <a:lstStyle/>
          <a:p>
            <a:fld id="{14910B83-BD1F-40D6-AED0-7C1F629A1001}" type="slidenum">
              <a:rPr lang="en-CA" smtClean="0"/>
              <a:t>‹#›</a:t>
            </a:fld>
            <a:endParaRPr lang="en-CA"/>
          </a:p>
        </p:txBody>
      </p:sp>
    </p:spTree>
    <p:extLst>
      <p:ext uri="{BB962C8B-B14F-4D97-AF65-F5344CB8AC3E}">
        <p14:creationId xmlns:p14="http://schemas.microsoft.com/office/powerpoint/2010/main" val="2147131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486A8-1C99-43B1-A44B-E1BAD25FACC1}"/>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8D276ACE-F4A7-441C-873E-7E6616D462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73635C0-E512-4CD9-BD68-57217B93DE46}"/>
              </a:ext>
            </a:extLst>
          </p:cNvPr>
          <p:cNvSpPr>
            <a:spLocks noGrp="1"/>
          </p:cNvSpPr>
          <p:nvPr>
            <p:ph type="dt" sz="half" idx="10"/>
          </p:nvPr>
        </p:nvSpPr>
        <p:spPr/>
        <p:txBody>
          <a:bodyPr/>
          <a:lstStyle/>
          <a:p>
            <a:fld id="{698B49B3-961E-4334-ABDC-6AAE8D8299DB}" type="datetimeFigureOut">
              <a:rPr lang="en-CA" smtClean="0"/>
              <a:t>2020-09-07</a:t>
            </a:fld>
            <a:endParaRPr lang="en-CA"/>
          </a:p>
        </p:txBody>
      </p:sp>
      <p:sp>
        <p:nvSpPr>
          <p:cNvPr id="5" name="Footer Placeholder 4">
            <a:extLst>
              <a:ext uri="{FF2B5EF4-FFF2-40B4-BE49-F238E27FC236}">
                <a16:creationId xmlns:a16="http://schemas.microsoft.com/office/drawing/2014/main" id="{1759A853-5DB9-4581-8CAD-3EBA91AC269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302406F-006D-48A6-B956-5E3F77D93F9A}"/>
              </a:ext>
            </a:extLst>
          </p:cNvPr>
          <p:cNvSpPr>
            <a:spLocks noGrp="1"/>
          </p:cNvSpPr>
          <p:nvPr>
            <p:ph type="sldNum" sz="quarter" idx="12"/>
          </p:nvPr>
        </p:nvSpPr>
        <p:spPr/>
        <p:txBody>
          <a:bodyPr/>
          <a:lstStyle/>
          <a:p>
            <a:fld id="{14910B83-BD1F-40D6-AED0-7C1F629A1001}" type="slidenum">
              <a:rPr lang="en-CA" smtClean="0"/>
              <a:t>‹#›</a:t>
            </a:fld>
            <a:endParaRPr lang="en-CA"/>
          </a:p>
        </p:txBody>
      </p:sp>
    </p:spTree>
    <p:extLst>
      <p:ext uri="{BB962C8B-B14F-4D97-AF65-F5344CB8AC3E}">
        <p14:creationId xmlns:p14="http://schemas.microsoft.com/office/powerpoint/2010/main" val="3652348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F067AA-7EF4-479C-9D12-B401D2576AC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1E053CE-DD87-4925-A886-4530092012A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56EFC771-7E1E-4B04-B345-A9107BDA0A27}"/>
              </a:ext>
            </a:extLst>
          </p:cNvPr>
          <p:cNvSpPr>
            <a:spLocks noGrp="1"/>
          </p:cNvSpPr>
          <p:nvPr>
            <p:ph type="dt" sz="half" idx="10"/>
          </p:nvPr>
        </p:nvSpPr>
        <p:spPr/>
        <p:txBody>
          <a:bodyPr/>
          <a:lstStyle/>
          <a:p>
            <a:fld id="{698B49B3-961E-4334-ABDC-6AAE8D8299DB}" type="datetimeFigureOut">
              <a:rPr lang="en-CA" smtClean="0"/>
              <a:t>2020-09-07</a:t>
            </a:fld>
            <a:endParaRPr lang="en-CA"/>
          </a:p>
        </p:txBody>
      </p:sp>
      <p:sp>
        <p:nvSpPr>
          <p:cNvPr id="5" name="Footer Placeholder 4">
            <a:extLst>
              <a:ext uri="{FF2B5EF4-FFF2-40B4-BE49-F238E27FC236}">
                <a16:creationId xmlns:a16="http://schemas.microsoft.com/office/drawing/2014/main" id="{E37E43DE-8806-4664-80AE-9A1E9505A5A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1670259-54D8-4492-971F-58703FAB516A}"/>
              </a:ext>
            </a:extLst>
          </p:cNvPr>
          <p:cNvSpPr>
            <a:spLocks noGrp="1"/>
          </p:cNvSpPr>
          <p:nvPr>
            <p:ph type="sldNum" sz="quarter" idx="12"/>
          </p:nvPr>
        </p:nvSpPr>
        <p:spPr/>
        <p:txBody>
          <a:bodyPr/>
          <a:lstStyle/>
          <a:p>
            <a:fld id="{14910B83-BD1F-40D6-AED0-7C1F629A1001}" type="slidenum">
              <a:rPr lang="en-CA" smtClean="0"/>
              <a:t>‹#›</a:t>
            </a:fld>
            <a:endParaRPr lang="en-CA"/>
          </a:p>
        </p:txBody>
      </p:sp>
    </p:spTree>
    <p:extLst>
      <p:ext uri="{BB962C8B-B14F-4D97-AF65-F5344CB8AC3E}">
        <p14:creationId xmlns:p14="http://schemas.microsoft.com/office/powerpoint/2010/main" val="162718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4F116-3636-4A48-A7DF-F233FCEBD6B6}"/>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804D13B8-175F-41A9-8A8A-7309F96CE45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2AB3423-D73D-402B-B306-F755F9C0326E}"/>
              </a:ext>
            </a:extLst>
          </p:cNvPr>
          <p:cNvSpPr>
            <a:spLocks noGrp="1"/>
          </p:cNvSpPr>
          <p:nvPr>
            <p:ph type="dt" sz="half" idx="10"/>
          </p:nvPr>
        </p:nvSpPr>
        <p:spPr/>
        <p:txBody>
          <a:bodyPr/>
          <a:lstStyle/>
          <a:p>
            <a:fld id="{698B49B3-961E-4334-ABDC-6AAE8D8299DB}" type="datetimeFigureOut">
              <a:rPr lang="en-CA" smtClean="0"/>
              <a:t>2020-09-07</a:t>
            </a:fld>
            <a:endParaRPr lang="en-CA"/>
          </a:p>
        </p:txBody>
      </p:sp>
      <p:sp>
        <p:nvSpPr>
          <p:cNvPr id="5" name="Footer Placeholder 4">
            <a:extLst>
              <a:ext uri="{FF2B5EF4-FFF2-40B4-BE49-F238E27FC236}">
                <a16:creationId xmlns:a16="http://schemas.microsoft.com/office/drawing/2014/main" id="{9A64005B-77CF-454C-86DD-D62DB6B63E8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CC159E4-6A71-4E72-A2D7-66529FF4035F}"/>
              </a:ext>
            </a:extLst>
          </p:cNvPr>
          <p:cNvSpPr>
            <a:spLocks noGrp="1"/>
          </p:cNvSpPr>
          <p:nvPr>
            <p:ph type="sldNum" sz="quarter" idx="12"/>
          </p:nvPr>
        </p:nvSpPr>
        <p:spPr/>
        <p:txBody>
          <a:bodyPr/>
          <a:lstStyle/>
          <a:p>
            <a:fld id="{14910B83-BD1F-40D6-AED0-7C1F629A1001}" type="slidenum">
              <a:rPr lang="en-CA" smtClean="0"/>
              <a:t>‹#›</a:t>
            </a:fld>
            <a:endParaRPr lang="en-CA"/>
          </a:p>
        </p:txBody>
      </p:sp>
    </p:spTree>
    <p:extLst>
      <p:ext uri="{BB962C8B-B14F-4D97-AF65-F5344CB8AC3E}">
        <p14:creationId xmlns:p14="http://schemas.microsoft.com/office/powerpoint/2010/main" val="1308490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7E0F2-46B1-413C-A6D8-ED01503DED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9BE3D607-7C7E-432F-BE59-F5FD742FD41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0E30AB7-2DF5-4DF1-8469-7D1E3C56BB5A}"/>
              </a:ext>
            </a:extLst>
          </p:cNvPr>
          <p:cNvSpPr>
            <a:spLocks noGrp="1"/>
          </p:cNvSpPr>
          <p:nvPr>
            <p:ph type="dt" sz="half" idx="10"/>
          </p:nvPr>
        </p:nvSpPr>
        <p:spPr/>
        <p:txBody>
          <a:bodyPr/>
          <a:lstStyle/>
          <a:p>
            <a:fld id="{698B49B3-961E-4334-ABDC-6AAE8D8299DB}" type="datetimeFigureOut">
              <a:rPr lang="en-CA" smtClean="0"/>
              <a:t>2020-09-07</a:t>
            </a:fld>
            <a:endParaRPr lang="en-CA"/>
          </a:p>
        </p:txBody>
      </p:sp>
      <p:sp>
        <p:nvSpPr>
          <p:cNvPr id="5" name="Footer Placeholder 4">
            <a:extLst>
              <a:ext uri="{FF2B5EF4-FFF2-40B4-BE49-F238E27FC236}">
                <a16:creationId xmlns:a16="http://schemas.microsoft.com/office/drawing/2014/main" id="{92696B81-E07D-43D0-B0AB-C22155798C2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8EA9109-774D-4390-8D53-1667917F2BC1}"/>
              </a:ext>
            </a:extLst>
          </p:cNvPr>
          <p:cNvSpPr>
            <a:spLocks noGrp="1"/>
          </p:cNvSpPr>
          <p:nvPr>
            <p:ph type="sldNum" sz="quarter" idx="12"/>
          </p:nvPr>
        </p:nvSpPr>
        <p:spPr/>
        <p:txBody>
          <a:bodyPr/>
          <a:lstStyle/>
          <a:p>
            <a:fld id="{14910B83-BD1F-40D6-AED0-7C1F629A1001}" type="slidenum">
              <a:rPr lang="en-CA" smtClean="0"/>
              <a:t>‹#›</a:t>
            </a:fld>
            <a:endParaRPr lang="en-CA"/>
          </a:p>
        </p:txBody>
      </p:sp>
    </p:spTree>
    <p:extLst>
      <p:ext uri="{BB962C8B-B14F-4D97-AF65-F5344CB8AC3E}">
        <p14:creationId xmlns:p14="http://schemas.microsoft.com/office/powerpoint/2010/main" val="2016050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B2384-F12E-4745-9F55-AFAE83C8AB27}"/>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A41EF380-CC26-44D8-8B1C-E42DE96521C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C35A3C6F-B103-4E26-8DDD-235C7BC893C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C4AD6E5D-80BA-43DF-8EFD-193D3FE71755}"/>
              </a:ext>
            </a:extLst>
          </p:cNvPr>
          <p:cNvSpPr>
            <a:spLocks noGrp="1"/>
          </p:cNvSpPr>
          <p:nvPr>
            <p:ph type="dt" sz="half" idx="10"/>
          </p:nvPr>
        </p:nvSpPr>
        <p:spPr/>
        <p:txBody>
          <a:bodyPr/>
          <a:lstStyle/>
          <a:p>
            <a:fld id="{698B49B3-961E-4334-ABDC-6AAE8D8299DB}" type="datetimeFigureOut">
              <a:rPr lang="en-CA" smtClean="0"/>
              <a:t>2020-09-07</a:t>
            </a:fld>
            <a:endParaRPr lang="en-CA"/>
          </a:p>
        </p:txBody>
      </p:sp>
      <p:sp>
        <p:nvSpPr>
          <p:cNvPr id="6" name="Footer Placeholder 5">
            <a:extLst>
              <a:ext uri="{FF2B5EF4-FFF2-40B4-BE49-F238E27FC236}">
                <a16:creationId xmlns:a16="http://schemas.microsoft.com/office/drawing/2014/main" id="{053A2FBD-4BDA-4F34-BE55-5492A7B24639}"/>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6917E4A6-D593-4C70-AAA4-401506DD49AB}"/>
              </a:ext>
            </a:extLst>
          </p:cNvPr>
          <p:cNvSpPr>
            <a:spLocks noGrp="1"/>
          </p:cNvSpPr>
          <p:nvPr>
            <p:ph type="sldNum" sz="quarter" idx="12"/>
          </p:nvPr>
        </p:nvSpPr>
        <p:spPr/>
        <p:txBody>
          <a:bodyPr/>
          <a:lstStyle/>
          <a:p>
            <a:fld id="{14910B83-BD1F-40D6-AED0-7C1F629A1001}" type="slidenum">
              <a:rPr lang="en-CA" smtClean="0"/>
              <a:t>‹#›</a:t>
            </a:fld>
            <a:endParaRPr lang="en-CA"/>
          </a:p>
        </p:txBody>
      </p:sp>
    </p:spTree>
    <p:extLst>
      <p:ext uri="{BB962C8B-B14F-4D97-AF65-F5344CB8AC3E}">
        <p14:creationId xmlns:p14="http://schemas.microsoft.com/office/powerpoint/2010/main" val="582104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6404E-24CC-4A30-8887-8FE41CBAFB0C}"/>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E82D14CD-589F-49DB-8909-AD56E291804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400D828-D6BE-4A40-B42C-46F7D01E633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59A511DB-DB5C-4F15-8102-9B9251DEF9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13BA308-607A-454C-B355-FDFB2A772E1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D622214F-F919-4DA0-8866-D7FEC62EA5F3}"/>
              </a:ext>
            </a:extLst>
          </p:cNvPr>
          <p:cNvSpPr>
            <a:spLocks noGrp="1"/>
          </p:cNvSpPr>
          <p:nvPr>
            <p:ph type="dt" sz="half" idx="10"/>
          </p:nvPr>
        </p:nvSpPr>
        <p:spPr/>
        <p:txBody>
          <a:bodyPr/>
          <a:lstStyle/>
          <a:p>
            <a:fld id="{698B49B3-961E-4334-ABDC-6AAE8D8299DB}" type="datetimeFigureOut">
              <a:rPr lang="en-CA" smtClean="0"/>
              <a:t>2020-09-07</a:t>
            </a:fld>
            <a:endParaRPr lang="en-CA"/>
          </a:p>
        </p:txBody>
      </p:sp>
      <p:sp>
        <p:nvSpPr>
          <p:cNvPr id="8" name="Footer Placeholder 7">
            <a:extLst>
              <a:ext uri="{FF2B5EF4-FFF2-40B4-BE49-F238E27FC236}">
                <a16:creationId xmlns:a16="http://schemas.microsoft.com/office/drawing/2014/main" id="{1E8554DC-E162-4A65-8EFD-9C3B04EB7245}"/>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D2676B05-3DB4-49F4-BB92-0862997A70D0}"/>
              </a:ext>
            </a:extLst>
          </p:cNvPr>
          <p:cNvSpPr>
            <a:spLocks noGrp="1"/>
          </p:cNvSpPr>
          <p:nvPr>
            <p:ph type="sldNum" sz="quarter" idx="12"/>
          </p:nvPr>
        </p:nvSpPr>
        <p:spPr/>
        <p:txBody>
          <a:bodyPr/>
          <a:lstStyle/>
          <a:p>
            <a:fld id="{14910B83-BD1F-40D6-AED0-7C1F629A1001}" type="slidenum">
              <a:rPr lang="en-CA" smtClean="0"/>
              <a:t>‹#›</a:t>
            </a:fld>
            <a:endParaRPr lang="en-CA"/>
          </a:p>
        </p:txBody>
      </p:sp>
    </p:spTree>
    <p:extLst>
      <p:ext uri="{BB962C8B-B14F-4D97-AF65-F5344CB8AC3E}">
        <p14:creationId xmlns:p14="http://schemas.microsoft.com/office/powerpoint/2010/main" val="1225047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15CD7-2764-4EB6-9E9D-945C5EAB9693}"/>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797345CD-E7F6-48AA-A9C9-2F2DC075C772}"/>
              </a:ext>
            </a:extLst>
          </p:cNvPr>
          <p:cNvSpPr>
            <a:spLocks noGrp="1"/>
          </p:cNvSpPr>
          <p:nvPr>
            <p:ph type="dt" sz="half" idx="10"/>
          </p:nvPr>
        </p:nvSpPr>
        <p:spPr/>
        <p:txBody>
          <a:bodyPr/>
          <a:lstStyle/>
          <a:p>
            <a:fld id="{698B49B3-961E-4334-ABDC-6AAE8D8299DB}" type="datetimeFigureOut">
              <a:rPr lang="en-CA" smtClean="0"/>
              <a:t>2020-09-07</a:t>
            </a:fld>
            <a:endParaRPr lang="en-CA"/>
          </a:p>
        </p:txBody>
      </p:sp>
      <p:sp>
        <p:nvSpPr>
          <p:cNvPr id="4" name="Footer Placeholder 3">
            <a:extLst>
              <a:ext uri="{FF2B5EF4-FFF2-40B4-BE49-F238E27FC236}">
                <a16:creationId xmlns:a16="http://schemas.microsoft.com/office/drawing/2014/main" id="{01AF3C04-5B6A-4F20-B4A2-E5C39F101C03}"/>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2C04128D-1E5D-44AC-A39F-DDAAB40B38A1}"/>
              </a:ext>
            </a:extLst>
          </p:cNvPr>
          <p:cNvSpPr>
            <a:spLocks noGrp="1"/>
          </p:cNvSpPr>
          <p:nvPr>
            <p:ph type="sldNum" sz="quarter" idx="12"/>
          </p:nvPr>
        </p:nvSpPr>
        <p:spPr/>
        <p:txBody>
          <a:bodyPr/>
          <a:lstStyle/>
          <a:p>
            <a:fld id="{14910B83-BD1F-40D6-AED0-7C1F629A1001}" type="slidenum">
              <a:rPr lang="en-CA" smtClean="0"/>
              <a:t>‹#›</a:t>
            </a:fld>
            <a:endParaRPr lang="en-CA"/>
          </a:p>
        </p:txBody>
      </p:sp>
    </p:spTree>
    <p:extLst>
      <p:ext uri="{BB962C8B-B14F-4D97-AF65-F5344CB8AC3E}">
        <p14:creationId xmlns:p14="http://schemas.microsoft.com/office/powerpoint/2010/main" val="3167671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743FDD-DACB-4FAE-B52B-B661CB81B545}"/>
              </a:ext>
            </a:extLst>
          </p:cNvPr>
          <p:cNvSpPr>
            <a:spLocks noGrp="1"/>
          </p:cNvSpPr>
          <p:nvPr>
            <p:ph type="dt" sz="half" idx="10"/>
          </p:nvPr>
        </p:nvSpPr>
        <p:spPr/>
        <p:txBody>
          <a:bodyPr/>
          <a:lstStyle/>
          <a:p>
            <a:fld id="{698B49B3-961E-4334-ABDC-6AAE8D8299DB}" type="datetimeFigureOut">
              <a:rPr lang="en-CA" smtClean="0"/>
              <a:t>2020-09-07</a:t>
            </a:fld>
            <a:endParaRPr lang="en-CA"/>
          </a:p>
        </p:txBody>
      </p:sp>
      <p:sp>
        <p:nvSpPr>
          <p:cNvPr id="3" name="Footer Placeholder 2">
            <a:extLst>
              <a:ext uri="{FF2B5EF4-FFF2-40B4-BE49-F238E27FC236}">
                <a16:creationId xmlns:a16="http://schemas.microsoft.com/office/drawing/2014/main" id="{3CE8C016-CD60-4E4B-B624-C1BD2454A9AD}"/>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E6AA87CC-3A9F-43B7-8D72-5BE287D10682}"/>
              </a:ext>
            </a:extLst>
          </p:cNvPr>
          <p:cNvSpPr>
            <a:spLocks noGrp="1"/>
          </p:cNvSpPr>
          <p:nvPr>
            <p:ph type="sldNum" sz="quarter" idx="12"/>
          </p:nvPr>
        </p:nvSpPr>
        <p:spPr/>
        <p:txBody>
          <a:bodyPr/>
          <a:lstStyle/>
          <a:p>
            <a:fld id="{14910B83-BD1F-40D6-AED0-7C1F629A1001}" type="slidenum">
              <a:rPr lang="en-CA" smtClean="0"/>
              <a:t>‹#›</a:t>
            </a:fld>
            <a:endParaRPr lang="en-CA"/>
          </a:p>
        </p:txBody>
      </p:sp>
    </p:spTree>
    <p:extLst>
      <p:ext uri="{BB962C8B-B14F-4D97-AF65-F5344CB8AC3E}">
        <p14:creationId xmlns:p14="http://schemas.microsoft.com/office/powerpoint/2010/main" val="425990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C292C-6FCA-4962-94DF-90148FAD82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5419002C-8272-4F7E-BF9C-BB401F8B27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834074D7-0201-4E35-B204-B0DBB057FA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A143BC-244F-4FDE-A471-DC38C2147710}"/>
              </a:ext>
            </a:extLst>
          </p:cNvPr>
          <p:cNvSpPr>
            <a:spLocks noGrp="1"/>
          </p:cNvSpPr>
          <p:nvPr>
            <p:ph type="dt" sz="half" idx="10"/>
          </p:nvPr>
        </p:nvSpPr>
        <p:spPr/>
        <p:txBody>
          <a:bodyPr/>
          <a:lstStyle/>
          <a:p>
            <a:fld id="{698B49B3-961E-4334-ABDC-6AAE8D8299DB}" type="datetimeFigureOut">
              <a:rPr lang="en-CA" smtClean="0"/>
              <a:t>2020-09-07</a:t>
            </a:fld>
            <a:endParaRPr lang="en-CA"/>
          </a:p>
        </p:txBody>
      </p:sp>
      <p:sp>
        <p:nvSpPr>
          <p:cNvPr id="6" name="Footer Placeholder 5">
            <a:extLst>
              <a:ext uri="{FF2B5EF4-FFF2-40B4-BE49-F238E27FC236}">
                <a16:creationId xmlns:a16="http://schemas.microsoft.com/office/drawing/2014/main" id="{1E95916E-A182-42E9-A271-FDA973B1336C}"/>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15C2E3F8-4E66-4F52-AE10-F800B626B84F}"/>
              </a:ext>
            </a:extLst>
          </p:cNvPr>
          <p:cNvSpPr>
            <a:spLocks noGrp="1"/>
          </p:cNvSpPr>
          <p:nvPr>
            <p:ph type="sldNum" sz="quarter" idx="12"/>
          </p:nvPr>
        </p:nvSpPr>
        <p:spPr/>
        <p:txBody>
          <a:bodyPr/>
          <a:lstStyle/>
          <a:p>
            <a:fld id="{14910B83-BD1F-40D6-AED0-7C1F629A1001}" type="slidenum">
              <a:rPr lang="en-CA" smtClean="0"/>
              <a:t>‹#›</a:t>
            </a:fld>
            <a:endParaRPr lang="en-CA"/>
          </a:p>
        </p:txBody>
      </p:sp>
    </p:spTree>
    <p:extLst>
      <p:ext uri="{BB962C8B-B14F-4D97-AF65-F5344CB8AC3E}">
        <p14:creationId xmlns:p14="http://schemas.microsoft.com/office/powerpoint/2010/main" val="2250440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C0359-14BC-4F68-8DAB-DFD65461BA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EAF3DDE7-4F6A-4FA1-9891-0627FBDE17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9E3E0BF6-0065-43DC-BFB5-0122ADE98D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068E41B-49E2-4DA5-A5C1-97CCCA8BD2E4}"/>
              </a:ext>
            </a:extLst>
          </p:cNvPr>
          <p:cNvSpPr>
            <a:spLocks noGrp="1"/>
          </p:cNvSpPr>
          <p:nvPr>
            <p:ph type="dt" sz="half" idx="10"/>
          </p:nvPr>
        </p:nvSpPr>
        <p:spPr/>
        <p:txBody>
          <a:bodyPr/>
          <a:lstStyle/>
          <a:p>
            <a:fld id="{698B49B3-961E-4334-ABDC-6AAE8D8299DB}" type="datetimeFigureOut">
              <a:rPr lang="en-CA" smtClean="0"/>
              <a:t>2020-09-07</a:t>
            </a:fld>
            <a:endParaRPr lang="en-CA"/>
          </a:p>
        </p:txBody>
      </p:sp>
      <p:sp>
        <p:nvSpPr>
          <p:cNvPr id="6" name="Footer Placeholder 5">
            <a:extLst>
              <a:ext uri="{FF2B5EF4-FFF2-40B4-BE49-F238E27FC236}">
                <a16:creationId xmlns:a16="http://schemas.microsoft.com/office/drawing/2014/main" id="{71084154-75B3-47C4-B1DB-B340FA4DE064}"/>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FAE7891B-2FFD-47E8-A1FC-D2B6AC6F5874}"/>
              </a:ext>
            </a:extLst>
          </p:cNvPr>
          <p:cNvSpPr>
            <a:spLocks noGrp="1"/>
          </p:cNvSpPr>
          <p:nvPr>
            <p:ph type="sldNum" sz="quarter" idx="12"/>
          </p:nvPr>
        </p:nvSpPr>
        <p:spPr/>
        <p:txBody>
          <a:bodyPr/>
          <a:lstStyle/>
          <a:p>
            <a:fld id="{14910B83-BD1F-40D6-AED0-7C1F629A1001}" type="slidenum">
              <a:rPr lang="en-CA" smtClean="0"/>
              <a:t>‹#›</a:t>
            </a:fld>
            <a:endParaRPr lang="en-CA"/>
          </a:p>
        </p:txBody>
      </p:sp>
    </p:spTree>
    <p:extLst>
      <p:ext uri="{BB962C8B-B14F-4D97-AF65-F5344CB8AC3E}">
        <p14:creationId xmlns:p14="http://schemas.microsoft.com/office/powerpoint/2010/main" val="3006167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0DFC4F2-9158-4F3F-AD89-B3E2D99847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31297496-F056-4C30-A9AE-A101A7FB0B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552A6556-5507-40DB-ADD7-8350638501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8B49B3-961E-4334-ABDC-6AAE8D8299DB}" type="datetimeFigureOut">
              <a:rPr lang="en-CA" smtClean="0"/>
              <a:t>2020-09-07</a:t>
            </a:fld>
            <a:endParaRPr lang="en-CA"/>
          </a:p>
        </p:txBody>
      </p:sp>
      <p:sp>
        <p:nvSpPr>
          <p:cNvPr id="5" name="Footer Placeholder 4">
            <a:extLst>
              <a:ext uri="{FF2B5EF4-FFF2-40B4-BE49-F238E27FC236}">
                <a16:creationId xmlns:a16="http://schemas.microsoft.com/office/drawing/2014/main" id="{4A309639-40B1-4CB7-A639-EE24D676BB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45C74276-232C-4578-9B5F-386C2089ED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910B83-BD1F-40D6-AED0-7C1F629A1001}" type="slidenum">
              <a:rPr lang="en-CA" smtClean="0"/>
              <a:t>‹#›</a:t>
            </a:fld>
            <a:endParaRPr lang="en-CA"/>
          </a:p>
        </p:txBody>
      </p:sp>
    </p:spTree>
    <p:extLst>
      <p:ext uri="{BB962C8B-B14F-4D97-AF65-F5344CB8AC3E}">
        <p14:creationId xmlns:p14="http://schemas.microsoft.com/office/powerpoint/2010/main" val="42857373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63BAA-9439-496D-A545-A91BB55AF532}"/>
              </a:ext>
            </a:extLst>
          </p:cNvPr>
          <p:cNvSpPr>
            <a:spLocks noGrp="1"/>
          </p:cNvSpPr>
          <p:nvPr>
            <p:ph type="ctrTitle"/>
          </p:nvPr>
        </p:nvSpPr>
        <p:spPr>
          <a:xfrm>
            <a:off x="1524000" y="1122363"/>
            <a:ext cx="9144000" cy="1064656"/>
          </a:xfrm>
        </p:spPr>
        <p:txBody>
          <a:bodyPr/>
          <a:lstStyle/>
          <a:p>
            <a:r>
              <a:rPr lang="en-CA" dirty="0"/>
              <a:t>The Realist Approach to EBP</a:t>
            </a:r>
          </a:p>
        </p:txBody>
      </p:sp>
      <p:sp>
        <p:nvSpPr>
          <p:cNvPr id="3" name="Subtitle 2">
            <a:extLst>
              <a:ext uri="{FF2B5EF4-FFF2-40B4-BE49-F238E27FC236}">
                <a16:creationId xmlns:a16="http://schemas.microsoft.com/office/drawing/2014/main" id="{F51B5C7C-F333-4D27-A236-0C3A74FC992E}"/>
              </a:ext>
            </a:extLst>
          </p:cNvPr>
          <p:cNvSpPr>
            <a:spLocks noGrp="1"/>
          </p:cNvSpPr>
          <p:nvPr>
            <p:ph type="subTitle" idx="1"/>
          </p:nvPr>
        </p:nvSpPr>
        <p:spPr/>
        <p:txBody>
          <a:bodyPr/>
          <a:lstStyle/>
          <a:p>
            <a:endParaRPr lang="en-CA" dirty="0"/>
          </a:p>
        </p:txBody>
      </p:sp>
      <p:pic>
        <p:nvPicPr>
          <p:cNvPr id="5" name="Picture 4" descr="A close up of text on a black background&#10;&#10;Description automatically generated">
            <a:extLst>
              <a:ext uri="{FF2B5EF4-FFF2-40B4-BE49-F238E27FC236}">
                <a16:creationId xmlns:a16="http://schemas.microsoft.com/office/drawing/2014/main" id="{79C54BF5-04F7-4FB3-A585-0F7D2314D6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84220" y="2403833"/>
            <a:ext cx="3963091" cy="3598487"/>
          </a:xfrm>
          <a:prstGeom prst="rect">
            <a:avLst/>
          </a:prstGeom>
        </p:spPr>
      </p:pic>
    </p:spTree>
    <p:extLst>
      <p:ext uri="{BB962C8B-B14F-4D97-AF65-F5344CB8AC3E}">
        <p14:creationId xmlns:p14="http://schemas.microsoft.com/office/powerpoint/2010/main" val="242759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2051F-71A0-4FE8-BB91-37C7AA18FCD9}"/>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DE6F888D-7BD3-4ABB-B08B-0D8D843699CF}"/>
              </a:ext>
            </a:extLst>
          </p:cNvPr>
          <p:cNvSpPr>
            <a:spLocks noGrp="1"/>
          </p:cNvSpPr>
          <p:nvPr>
            <p:ph idx="1"/>
          </p:nvPr>
        </p:nvSpPr>
        <p:spPr>
          <a:xfrm>
            <a:off x="838200" y="735291"/>
            <a:ext cx="10515600" cy="5441672"/>
          </a:xfrm>
        </p:spPr>
        <p:txBody>
          <a:bodyPr/>
          <a:lstStyle/>
          <a:p>
            <a:r>
              <a:rPr lang="en-CA" dirty="0">
                <a:solidFill>
                  <a:srgbClr val="FF0000"/>
                </a:solidFill>
              </a:rPr>
              <a:t>Interventions are open systems and change the conditions that make them work in the first place </a:t>
            </a:r>
            <a:r>
              <a:rPr lang="en-CA" dirty="0"/>
              <a:t>– sometimes this is good (that’s the aim), but other times an intervention can have unintended (negative) consequences.</a:t>
            </a:r>
          </a:p>
          <a:p>
            <a:r>
              <a:rPr lang="en-CA" dirty="0"/>
              <a:t>E.g. CCTV cameras – displacement effects, people ignoring them</a:t>
            </a:r>
          </a:p>
          <a:p>
            <a:endParaRPr lang="en-CA" dirty="0"/>
          </a:p>
          <a:p>
            <a:r>
              <a:rPr lang="en-CA" dirty="0"/>
              <a:t>E.g. Officer Scarecrow – people realizing it’s fake and stealing the sign </a:t>
            </a:r>
          </a:p>
        </p:txBody>
      </p:sp>
    </p:spTree>
    <p:extLst>
      <p:ext uri="{BB962C8B-B14F-4D97-AF65-F5344CB8AC3E}">
        <p14:creationId xmlns:p14="http://schemas.microsoft.com/office/powerpoint/2010/main" val="2236158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B3024-259D-486A-B437-25C9A24673CC}"/>
              </a:ext>
            </a:extLst>
          </p:cNvPr>
          <p:cNvSpPr>
            <a:spLocks noGrp="1"/>
          </p:cNvSpPr>
          <p:nvPr>
            <p:ph type="title"/>
          </p:nvPr>
        </p:nvSpPr>
        <p:spPr/>
        <p:txBody>
          <a:bodyPr/>
          <a:lstStyle/>
          <a:p>
            <a:pPr algn="ctr"/>
            <a:r>
              <a:rPr lang="en-CA" b="1" dirty="0"/>
              <a:t>*break time*</a:t>
            </a:r>
          </a:p>
        </p:txBody>
      </p:sp>
      <p:pic>
        <p:nvPicPr>
          <p:cNvPr id="5" name="Content Placeholder 4">
            <a:extLst>
              <a:ext uri="{FF2B5EF4-FFF2-40B4-BE49-F238E27FC236}">
                <a16:creationId xmlns:a16="http://schemas.microsoft.com/office/drawing/2014/main" id="{5926F011-9408-41AF-A555-85D493F200D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31141" y="1825625"/>
            <a:ext cx="3729718" cy="4351338"/>
          </a:xfrm>
        </p:spPr>
      </p:pic>
    </p:spTree>
    <p:extLst>
      <p:ext uri="{BB962C8B-B14F-4D97-AF65-F5344CB8AC3E}">
        <p14:creationId xmlns:p14="http://schemas.microsoft.com/office/powerpoint/2010/main" val="847448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4E210-929C-4220-AA56-EDBE992F12FF}"/>
              </a:ext>
            </a:extLst>
          </p:cNvPr>
          <p:cNvSpPr>
            <a:spLocks noGrp="1"/>
          </p:cNvSpPr>
          <p:nvPr>
            <p:ph type="title"/>
          </p:nvPr>
        </p:nvSpPr>
        <p:spPr/>
        <p:txBody>
          <a:bodyPr/>
          <a:lstStyle/>
          <a:p>
            <a:pPr algn="ctr"/>
            <a:r>
              <a:rPr lang="en-CA" b="1" dirty="0"/>
              <a:t>How can we say ‘what works’?</a:t>
            </a:r>
          </a:p>
        </p:txBody>
      </p:sp>
      <p:sp>
        <p:nvSpPr>
          <p:cNvPr id="3" name="Content Placeholder 2">
            <a:extLst>
              <a:ext uri="{FF2B5EF4-FFF2-40B4-BE49-F238E27FC236}">
                <a16:creationId xmlns:a16="http://schemas.microsoft.com/office/drawing/2014/main" id="{1E6360BA-B949-4EB2-AEF8-474AEDFAE3B8}"/>
              </a:ext>
            </a:extLst>
          </p:cNvPr>
          <p:cNvSpPr>
            <a:spLocks noGrp="1"/>
          </p:cNvSpPr>
          <p:nvPr>
            <p:ph idx="1"/>
          </p:nvPr>
        </p:nvSpPr>
        <p:spPr>
          <a:xfrm>
            <a:off x="838200" y="1489435"/>
            <a:ext cx="10515600" cy="4687528"/>
          </a:xfrm>
        </p:spPr>
        <p:txBody>
          <a:bodyPr/>
          <a:lstStyle/>
          <a:p>
            <a:r>
              <a:rPr lang="en-CA" dirty="0"/>
              <a:t>EBP has been near-exclusively focused on the question of ‘what works’</a:t>
            </a:r>
          </a:p>
          <a:p>
            <a:r>
              <a:rPr lang="en-CA" dirty="0"/>
              <a:t>This is a great starting point; however, research is needed to also help us better understand the causal mechanisms and contexts that can drive successful interventions or kill great program ideas.</a:t>
            </a:r>
          </a:p>
          <a:p>
            <a:r>
              <a:rPr lang="en-CA" dirty="0"/>
              <a:t>The ‘realist approach’, most notably associated with Ray Pawson and Nick Tilley is a critique of the naive view that all we need to do is focus on outcomes (or worse, outputs). </a:t>
            </a:r>
          </a:p>
          <a:p>
            <a:pPr marL="0" indent="0">
              <a:buNone/>
            </a:pPr>
            <a:r>
              <a:rPr lang="en-CA" dirty="0" err="1"/>
              <a:t>Ie</a:t>
            </a:r>
            <a:r>
              <a:rPr lang="en-CA" dirty="0"/>
              <a:t>. Program X worked in Cincinnati, so it will work in London, ON (also known as ‘</a:t>
            </a:r>
            <a:r>
              <a:rPr lang="en-CA" dirty="0" err="1"/>
              <a:t>naieve</a:t>
            </a:r>
            <a:r>
              <a:rPr lang="en-CA" dirty="0"/>
              <a:t> policy transfer.’ </a:t>
            </a:r>
          </a:p>
        </p:txBody>
      </p:sp>
    </p:spTree>
    <p:extLst>
      <p:ext uri="{BB962C8B-B14F-4D97-AF65-F5344CB8AC3E}">
        <p14:creationId xmlns:p14="http://schemas.microsoft.com/office/powerpoint/2010/main" val="3539114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158BA-2BE6-4FD4-B6DC-AC916FAA45E7}"/>
              </a:ext>
            </a:extLst>
          </p:cNvPr>
          <p:cNvSpPr>
            <a:spLocks noGrp="1"/>
          </p:cNvSpPr>
          <p:nvPr>
            <p:ph type="title"/>
          </p:nvPr>
        </p:nvSpPr>
        <p:spPr>
          <a:xfrm>
            <a:off x="179109" y="365126"/>
            <a:ext cx="11679811" cy="779462"/>
          </a:xfrm>
        </p:spPr>
        <p:txBody>
          <a:bodyPr>
            <a:normAutofit fontScale="90000"/>
          </a:bodyPr>
          <a:lstStyle/>
          <a:p>
            <a:r>
              <a:rPr lang="en-CA" dirty="0"/>
              <a:t>The question of how things ‘work’ needs to be focused on (Pawson 1995): </a:t>
            </a:r>
          </a:p>
        </p:txBody>
      </p:sp>
      <p:sp>
        <p:nvSpPr>
          <p:cNvPr id="3" name="Content Placeholder 2">
            <a:extLst>
              <a:ext uri="{FF2B5EF4-FFF2-40B4-BE49-F238E27FC236}">
                <a16:creationId xmlns:a16="http://schemas.microsoft.com/office/drawing/2014/main" id="{FCB7E480-3D9B-4535-8800-4AE05EB537A7}"/>
              </a:ext>
            </a:extLst>
          </p:cNvPr>
          <p:cNvSpPr>
            <a:spLocks noGrp="1"/>
          </p:cNvSpPr>
          <p:nvPr>
            <p:ph idx="1"/>
          </p:nvPr>
        </p:nvSpPr>
        <p:spPr>
          <a:xfrm>
            <a:off x="838200" y="1677971"/>
            <a:ext cx="10515600" cy="4498992"/>
          </a:xfrm>
        </p:spPr>
        <p:txBody>
          <a:bodyPr/>
          <a:lstStyle/>
          <a:p>
            <a:r>
              <a:rPr lang="en-CA" b="1" dirty="0"/>
              <a:t>patterns</a:t>
            </a:r>
            <a:r>
              <a:rPr lang="en-CA" dirty="0"/>
              <a:t> – that is, the total evidence base – what worked, what didn’t work, what was somewhat successful and WHY</a:t>
            </a:r>
          </a:p>
          <a:p>
            <a:endParaRPr lang="en-CA" dirty="0"/>
          </a:p>
          <a:p>
            <a:r>
              <a:rPr lang="en-CA" dirty="0"/>
              <a:t>To understand patterns we need to also consider mechanisms and context </a:t>
            </a:r>
          </a:p>
          <a:p>
            <a:endParaRPr lang="en-CA" dirty="0"/>
          </a:p>
          <a:p>
            <a:endParaRPr lang="en-CA" dirty="0"/>
          </a:p>
          <a:p>
            <a:endParaRPr lang="en-CA" dirty="0"/>
          </a:p>
        </p:txBody>
      </p:sp>
      <p:pic>
        <p:nvPicPr>
          <p:cNvPr id="5" name="Picture 4" descr="A close up of a logo&#10;&#10;Description automatically generated">
            <a:extLst>
              <a:ext uri="{FF2B5EF4-FFF2-40B4-BE49-F238E27FC236}">
                <a16:creationId xmlns:a16="http://schemas.microsoft.com/office/drawing/2014/main" id="{3A1ECC6A-E305-4344-AE8B-F79FEE0395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1158" y="3405841"/>
            <a:ext cx="4671465" cy="3452159"/>
          </a:xfrm>
          <a:prstGeom prst="rect">
            <a:avLst/>
          </a:prstGeom>
        </p:spPr>
      </p:pic>
    </p:spTree>
    <p:extLst>
      <p:ext uri="{BB962C8B-B14F-4D97-AF65-F5344CB8AC3E}">
        <p14:creationId xmlns:p14="http://schemas.microsoft.com/office/powerpoint/2010/main" val="347368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8D69E-59A0-4F8A-B34D-D3A468C96C8B}"/>
              </a:ext>
            </a:extLst>
          </p:cNvPr>
          <p:cNvSpPr>
            <a:spLocks noGrp="1"/>
          </p:cNvSpPr>
          <p:nvPr>
            <p:ph type="title"/>
          </p:nvPr>
        </p:nvSpPr>
        <p:spPr/>
        <p:txBody>
          <a:bodyPr/>
          <a:lstStyle/>
          <a:p>
            <a:pPr algn="ctr"/>
            <a:r>
              <a:rPr lang="en-CA" b="1" dirty="0"/>
              <a:t>Mechanisms</a:t>
            </a:r>
          </a:p>
        </p:txBody>
      </p:sp>
      <p:sp>
        <p:nvSpPr>
          <p:cNvPr id="3" name="Content Placeholder 2">
            <a:extLst>
              <a:ext uri="{FF2B5EF4-FFF2-40B4-BE49-F238E27FC236}">
                <a16:creationId xmlns:a16="http://schemas.microsoft.com/office/drawing/2014/main" id="{381167B7-CA9F-4565-A236-D2CEA1DD5733}"/>
              </a:ext>
            </a:extLst>
          </p:cNvPr>
          <p:cNvSpPr>
            <a:spLocks noGrp="1"/>
          </p:cNvSpPr>
          <p:nvPr>
            <p:ph idx="1"/>
          </p:nvPr>
        </p:nvSpPr>
        <p:spPr/>
        <p:txBody>
          <a:bodyPr/>
          <a:lstStyle/>
          <a:p>
            <a:r>
              <a:rPr lang="en-CA" dirty="0"/>
              <a:t>Mechanisms are the key elements that generate the change desired</a:t>
            </a:r>
          </a:p>
          <a:p>
            <a:endParaRPr lang="en-CA" dirty="0"/>
          </a:p>
          <a:p>
            <a:r>
              <a:rPr lang="en-CA" dirty="0"/>
              <a:t>E.g. I drink coffee, I get more productive. The mechanism? Caffeine</a:t>
            </a:r>
          </a:p>
          <a:p>
            <a:pPr marL="0" indent="0">
              <a:buNone/>
            </a:pPr>
            <a:r>
              <a:rPr lang="en-CA" dirty="0"/>
              <a:t> </a:t>
            </a:r>
          </a:p>
        </p:txBody>
      </p:sp>
    </p:spTree>
    <p:extLst>
      <p:ext uri="{BB962C8B-B14F-4D97-AF65-F5344CB8AC3E}">
        <p14:creationId xmlns:p14="http://schemas.microsoft.com/office/powerpoint/2010/main" val="7723936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2D33E-09CE-414C-B5A6-EC91C43C0536}"/>
              </a:ext>
            </a:extLst>
          </p:cNvPr>
          <p:cNvSpPr>
            <a:spLocks noGrp="1"/>
          </p:cNvSpPr>
          <p:nvPr>
            <p:ph type="title"/>
          </p:nvPr>
        </p:nvSpPr>
        <p:spPr/>
        <p:txBody>
          <a:bodyPr/>
          <a:lstStyle/>
          <a:p>
            <a:pPr algn="ctr"/>
            <a:r>
              <a:rPr lang="en-CA" b="1" dirty="0"/>
              <a:t>Contexts</a:t>
            </a:r>
          </a:p>
        </p:txBody>
      </p:sp>
      <p:sp>
        <p:nvSpPr>
          <p:cNvPr id="3" name="Content Placeholder 2">
            <a:extLst>
              <a:ext uri="{FF2B5EF4-FFF2-40B4-BE49-F238E27FC236}">
                <a16:creationId xmlns:a16="http://schemas.microsoft.com/office/drawing/2014/main" id="{B1210C73-D57B-4CF7-AF9F-5F8717DC6D0B}"/>
              </a:ext>
            </a:extLst>
          </p:cNvPr>
          <p:cNvSpPr>
            <a:spLocks noGrp="1"/>
          </p:cNvSpPr>
          <p:nvPr>
            <p:ph idx="1"/>
          </p:nvPr>
        </p:nvSpPr>
        <p:spPr/>
        <p:txBody>
          <a:bodyPr/>
          <a:lstStyle/>
          <a:p>
            <a:r>
              <a:rPr lang="en-CA" dirty="0"/>
              <a:t>All social interventions operate within social, political, economic and other spheres … or contexts.</a:t>
            </a:r>
          </a:p>
          <a:p>
            <a:endParaRPr lang="en-CA" dirty="0"/>
          </a:p>
          <a:p>
            <a:r>
              <a:rPr lang="en-CA" dirty="0"/>
              <a:t>Contexts can include the resources AND the limitations/roadblocks that might limit the success of an intervention.  </a:t>
            </a:r>
          </a:p>
        </p:txBody>
      </p:sp>
    </p:spTree>
    <p:extLst>
      <p:ext uri="{BB962C8B-B14F-4D97-AF65-F5344CB8AC3E}">
        <p14:creationId xmlns:p14="http://schemas.microsoft.com/office/powerpoint/2010/main" val="2343792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B6F5E-650B-48AA-9BCB-E3AFF30259C6}"/>
              </a:ext>
            </a:extLst>
          </p:cNvPr>
          <p:cNvSpPr>
            <a:spLocks noGrp="1"/>
          </p:cNvSpPr>
          <p:nvPr>
            <p:ph type="title"/>
          </p:nvPr>
        </p:nvSpPr>
        <p:spPr/>
        <p:txBody>
          <a:bodyPr/>
          <a:lstStyle/>
          <a:p>
            <a:r>
              <a:rPr lang="en-CA" dirty="0"/>
              <a:t>4 Contextual Layers (4Is) – Pawson 2006</a:t>
            </a:r>
          </a:p>
        </p:txBody>
      </p:sp>
      <p:sp>
        <p:nvSpPr>
          <p:cNvPr id="3" name="Content Placeholder 2">
            <a:extLst>
              <a:ext uri="{FF2B5EF4-FFF2-40B4-BE49-F238E27FC236}">
                <a16:creationId xmlns:a16="http://schemas.microsoft.com/office/drawing/2014/main" id="{B6F3C1FA-E2C3-410F-ABA5-51A9A2706753}"/>
              </a:ext>
            </a:extLst>
          </p:cNvPr>
          <p:cNvSpPr>
            <a:spLocks noGrp="1"/>
          </p:cNvSpPr>
          <p:nvPr>
            <p:ph idx="1"/>
          </p:nvPr>
        </p:nvSpPr>
        <p:spPr/>
        <p:txBody>
          <a:bodyPr/>
          <a:lstStyle/>
          <a:p>
            <a:r>
              <a:rPr lang="en-CA" dirty="0">
                <a:solidFill>
                  <a:srgbClr val="FF0000"/>
                </a:solidFill>
              </a:rPr>
              <a:t>Infra-structural system </a:t>
            </a:r>
            <a:r>
              <a:rPr lang="en-CA" dirty="0"/>
              <a:t>– does the intervention have the political backing? The public support? The resources to ensure its goals?</a:t>
            </a:r>
          </a:p>
          <a:p>
            <a:r>
              <a:rPr lang="en-CA" dirty="0">
                <a:solidFill>
                  <a:srgbClr val="FF0000"/>
                </a:solidFill>
              </a:rPr>
              <a:t>Institutional setting </a:t>
            </a:r>
            <a:r>
              <a:rPr lang="en-CA" dirty="0"/>
              <a:t>– does the institutional culture of the organization/institutional support such an initiative?</a:t>
            </a:r>
          </a:p>
          <a:p>
            <a:r>
              <a:rPr lang="en-CA" dirty="0">
                <a:solidFill>
                  <a:srgbClr val="FF0000"/>
                </a:solidFill>
              </a:rPr>
              <a:t>Interpersonal relationships </a:t>
            </a:r>
            <a:r>
              <a:rPr lang="en-CA" dirty="0"/>
              <a:t>– are there strong relationships/trust/respect between key personnel and supporting staff that would increase successful adoption of an intervention?</a:t>
            </a:r>
          </a:p>
          <a:p>
            <a:r>
              <a:rPr lang="en-CA" dirty="0">
                <a:solidFill>
                  <a:srgbClr val="FF0000"/>
                </a:solidFill>
              </a:rPr>
              <a:t>Individual capacities </a:t>
            </a:r>
            <a:r>
              <a:rPr lang="en-CA" dirty="0"/>
              <a:t>– do key actors have the motivation, skills, credibility, and drive to move an intervention forward? </a:t>
            </a:r>
          </a:p>
        </p:txBody>
      </p:sp>
    </p:spTree>
    <p:extLst>
      <p:ext uri="{BB962C8B-B14F-4D97-AF65-F5344CB8AC3E}">
        <p14:creationId xmlns:p14="http://schemas.microsoft.com/office/powerpoint/2010/main" val="4256360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D7146-C86E-413B-BB94-7A5F52AF859F}"/>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E4B65E7E-E7FC-4EF7-B139-64E3D1BFFA05}"/>
              </a:ext>
            </a:extLst>
          </p:cNvPr>
          <p:cNvSpPr>
            <a:spLocks noGrp="1"/>
          </p:cNvSpPr>
          <p:nvPr>
            <p:ph idx="1"/>
          </p:nvPr>
        </p:nvSpPr>
        <p:spPr>
          <a:xfrm>
            <a:off x="838199" y="1825625"/>
            <a:ext cx="10851037" cy="4351338"/>
          </a:xfrm>
        </p:spPr>
        <p:txBody>
          <a:bodyPr>
            <a:normAutofit/>
          </a:bodyPr>
          <a:lstStyle/>
          <a:p>
            <a:r>
              <a:rPr lang="en-CA" dirty="0"/>
              <a:t>Anyone who is interested in influence public policy is necessarily arguing for a form of social intervention.</a:t>
            </a:r>
          </a:p>
          <a:p>
            <a:endParaRPr lang="en-CA" dirty="0"/>
          </a:p>
          <a:p>
            <a:r>
              <a:rPr lang="en-CA" dirty="0"/>
              <a:t>A social intervention is, simply, </a:t>
            </a:r>
          </a:p>
          <a:p>
            <a:endParaRPr lang="en-CA" dirty="0"/>
          </a:p>
          <a:p>
            <a:pPr marL="0" indent="0">
              <a:buNone/>
            </a:pPr>
            <a:r>
              <a:rPr lang="en-CA" b="1" dirty="0">
                <a:solidFill>
                  <a:srgbClr val="FF0000"/>
                </a:solidFill>
              </a:rPr>
              <a:t>a strategy intended to change a social condition (usually for the better).</a:t>
            </a:r>
            <a:r>
              <a:rPr lang="en-CA" dirty="0"/>
              <a:t> </a:t>
            </a:r>
          </a:p>
          <a:p>
            <a:endParaRPr lang="en-CA" dirty="0"/>
          </a:p>
          <a:p>
            <a:r>
              <a:rPr lang="en-CA" dirty="0"/>
              <a:t>E.g. reducing the risks of smoking; prisoner re-entry programs; recreational planning for elderly citizens. </a:t>
            </a:r>
          </a:p>
        </p:txBody>
      </p:sp>
    </p:spTree>
    <p:extLst>
      <p:ext uri="{BB962C8B-B14F-4D97-AF65-F5344CB8AC3E}">
        <p14:creationId xmlns:p14="http://schemas.microsoft.com/office/powerpoint/2010/main" val="2981307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84C-2D24-4664-AB0C-6DDF9B23B560}"/>
              </a:ext>
            </a:extLst>
          </p:cNvPr>
          <p:cNvSpPr>
            <a:spLocks noGrp="1"/>
          </p:cNvSpPr>
          <p:nvPr>
            <p:ph type="title"/>
          </p:nvPr>
        </p:nvSpPr>
        <p:spPr>
          <a:xfrm>
            <a:off x="908116" y="260284"/>
            <a:ext cx="10583158" cy="841506"/>
          </a:xfrm>
        </p:spPr>
        <p:txBody>
          <a:bodyPr>
            <a:normAutofit fontScale="90000"/>
          </a:bodyPr>
          <a:lstStyle/>
          <a:p>
            <a:pPr algn="ctr"/>
            <a:r>
              <a:rPr lang="en-CA" dirty="0"/>
              <a:t>How to understand an intervention – 7 elements (Pawson 1995)</a:t>
            </a:r>
          </a:p>
        </p:txBody>
      </p:sp>
      <p:sp>
        <p:nvSpPr>
          <p:cNvPr id="3" name="Content Placeholder 2">
            <a:extLst>
              <a:ext uri="{FF2B5EF4-FFF2-40B4-BE49-F238E27FC236}">
                <a16:creationId xmlns:a16="http://schemas.microsoft.com/office/drawing/2014/main" id="{D2649333-A50A-40FD-AA8B-D107BE12BC3C}"/>
              </a:ext>
            </a:extLst>
          </p:cNvPr>
          <p:cNvSpPr>
            <a:spLocks noGrp="1"/>
          </p:cNvSpPr>
          <p:nvPr>
            <p:ph idx="1"/>
          </p:nvPr>
        </p:nvSpPr>
        <p:spPr>
          <a:xfrm>
            <a:off x="838200" y="1461155"/>
            <a:ext cx="10515600" cy="4715808"/>
          </a:xfrm>
        </p:spPr>
        <p:txBody>
          <a:bodyPr/>
          <a:lstStyle/>
          <a:p>
            <a:r>
              <a:rPr lang="en-CA" dirty="0">
                <a:solidFill>
                  <a:srgbClr val="FF0000"/>
                </a:solidFill>
              </a:rPr>
              <a:t>Interventions are theories </a:t>
            </a:r>
            <a:r>
              <a:rPr lang="en-CA" dirty="0"/>
              <a:t>– causal explanation for how things work or could work</a:t>
            </a:r>
          </a:p>
          <a:p>
            <a:endParaRPr lang="en-CA" dirty="0"/>
          </a:p>
          <a:p>
            <a:r>
              <a:rPr lang="en-CA" dirty="0">
                <a:solidFill>
                  <a:srgbClr val="FF0000"/>
                </a:solidFill>
              </a:rPr>
              <a:t>Interventions are active </a:t>
            </a:r>
            <a:r>
              <a:rPr lang="en-CA" dirty="0"/>
              <a:t>– you are acting on and through people (which can be fraught with problems) </a:t>
            </a:r>
          </a:p>
          <a:p>
            <a:endParaRPr lang="en-CA" dirty="0"/>
          </a:p>
          <a:p>
            <a:r>
              <a:rPr lang="en-CA" dirty="0">
                <a:solidFill>
                  <a:srgbClr val="FF0000"/>
                </a:solidFill>
              </a:rPr>
              <a:t>Intervention chains are long and thickly populated </a:t>
            </a:r>
            <a:r>
              <a:rPr lang="en-CA" dirty="0"/>
              <a:t>– many people can be involved in the development, refinement and/or revision of an intervention – from program creators to community partners to other agencies, and so on. </a:t>
            </a:r>
          </a:p>
        </p:txBody>
      </p:sp>
    </p:spTree>
    <p:extLst>
      <p:ext uri="{BB962C8B-B14F-4D97-AF65-F5344CB8AC3E}">
        <p14:creationId xmlns:p14="http://schemas.microsoft.com/office/powerpoint/2010/main" val="1886520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93E80-A3EB-4C99-BBA8-CF416D6FD29A}"/>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4079C8EB-B84F-4C12-A0FA-7A456903D218}"/>
              </a:ext>
            </a:extLst>
          </p:cNvPr>
          <p:cNvSpPr>
            <a:spLocks noGrp="1"/>
          </p:cNvSpPr>
          <p:nvPr>
            <p:ph idx="1"/>
          </p:nvPr>
        </p:nvSpPr>
        <p:spPr>
          <a:xfrm>
            <a:off x="838200" y="537328"/>
            <a:ext cx="10515600" cy="5639635"/>
          </a:xfrm>
        </p:spPr>
        <p:txBody>
          <a:bodyPr>
            <a:normAutofit/>
          </a:bodyPr>
          <a:lstStyle/>
          <a:p>
            <a:r>
              <a:rPr lang="en-CA" dirty="0">
                <a:solidFill>
                  <a:srgbClr val="FF0000"/>
                </a:solidFill>
              </a:rPr>
              <a:t>Intervention chains are non-linear and sometimes go into reverse </a:t>
            </a:r>
            <a:r>
              <a:rPr lang="en-CA" dirty="0"/>
              <a:t>– they can be both top-down and bottom-up or any combination thereof.</a:t>
            </a:r>
          </a:p>
          <a:p>
            <a:endParaRPr lang="en-CA" dirty="0"/>
          </a:p>
          <a:p>
            <a:r>
              <a:rPr lang="en-CA" dirty="0">
                <a:solidFill>
                  <a:srgbClr val="FF0000"/>
                </a:solidFill>
              </a:rPr>
              <a:t>Interventions are embedded in multiple social systems – </a:t>
            </a:r>
            <a:r>
              <a:rPr lang="en-CA" dirty="0"/>
              <a:t>take the examples of smoking prevention programs or elderly rec programming, these types of initiatives can cross also sorts of institutional and other boundaries. Most social interventions deal with very complex issues that are inter-connected.</a:t>
            </a:r>
          </a:p>
          <a:p>
            <a:pPr marL="0" indent="0">
              <a:buNone/>
            </a:pPr>
            <a:endParaRPr lang="en-CA" dirty="0">
              <a:solidFill>
                <a:srgbClr val="FF0000"/>
              </a:solidFill>
            </a:endParaRPr>
          </a:p>
          <a:p>
            <a:r>
              <a:rPr lang="en-CA" dirty="0">
                <a:solidFill>
                  <a:srgbClr val="FF0000"/>
                </a:solidFill>
              </a:rPr>
              <a:t>Interventions are leaky and prone to be borrowed </a:t>
            </a:r>
            <a:r>
              <a:rPr lang="en-CA" dirty="0"/>
              <a:t>– programs and practices can be modified ‘on the ground’, borrowed and changed at will. E.g. hot spot policing.</a:t>
            </a:r>
            <a:endParaRPr lang="en-CA" dirty="0">
              <a:solidFill>
                <a:srgbClr val="FF0000"/>
              </a:solidFill>
            </a:endParaRPr>
          </a:p>
          <a:p>
            <a:endParaRPr lang="en-CA" dirty="0"/>
          </a:p>
        </p:txBody>
      </p:sp>
    </p:spTree>
    <p:extLst>
      <p:ext uri="{BB962C8B-B14F-4D97-AF65-F5344CB8AC3E}">
        <p14:creationId xmlns:p14="http://schemas.microsoft.com/office/powerpoint/2010/main" val="31424860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TotalTime>
  <Words>651</Words>
  <Application>Microsoft Office PowerPoint</Application>
  <PresentationFormat>Widescreen</PresentationFormat>
  <Paragraphs>48</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The Realist Approach to EBP</vt:lpstr>
      <vt:lpstr>How can we say ‘what works’?</vt:lpstr>
      <vt:lpstr>The question of how things ‘work’ needs to be focused on (Pawson 1995): </vt:lpstr>
      <vt:lpstr>Mechanisms</vt:lpstr>
      <vt:lpstr>Contexts</vt:lpstr>
      <vt:lpstr>4 Contextual Layers (4Is) – Pawson 2006</vt:lpstr>
      <vt:lpstr>PowerPoint Presentation</vt:lpstr>
      <vt:lpstr>How to understand an intervention – 7 elements (Pawson 1995)</vt:lpstr>
      <vt:lpstr>PowerPoint Presentation</vt:lpstr>
      <vt:lpstr>PowerPoint Presentation</vt:lpstr>
      <vt:lpstr>*break time*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Realist Approach to EBP</dc:title>
  <dc:creator>Laura Huey</dc:creator>
  <cp:lastModifiedBy>Laura Huey</cp:lastModifiedBy>
  <cp:revision>6</cp:revision>
  <dcterms:created xsi:type="dcterms:W3CDTF">2020-06-07T16:09:10Z</dcterms:created>
  <dcterms:modified xsi:type="dcterms:W3CDTF">2020-09-07T22:56:35Z</dcterms:modified>
</cp:coreProperties>
</file>