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58" r:id="rId6"/>
    <p:sldId id="262" r:id="rId7"/>
    <p:sldId id="268" r:id="rId8"/>
    <p:sldId id="261" r:id="rId9"/>
    <p:sldId id="265" r:id="rId10"/>
    <p:sldId id="264" r:id="rId11"/>
    <p:sldId id="266" r:id="rId12"/>
    <p:sldId id="267" r:id="rId13"/>
    <p:sldId id="25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BDBD-3C3D-4A1D-8C73-9FD011D23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24CEB-FF3D-4D4B-8070-082D1DD6F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D4AD-CD6C-47DC-BAAF-CB0A4166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806AD-8827-4AEB-8983-4CB695E5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C1E4-AC40-4D27-807E-72FA0408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26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E051-C855-4BA9-A20F-4A067C1F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E1A01-43E9-4495-B0EF-DED7BD205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81FC8-4FD8-4906-8889-BA1969E6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D2FC-1C9C-49F8-97A7-1BFA93EE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5FAB9-2D74-415C-AF4F-8A98BE88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5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99058-9DAA-42A6-8370-C52F6CD38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C1133-3D71-4A4E-953A-468BDB152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23AA-5E0C-41F2-A8D0-2FCC6F39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D604-D415-4DD5-867C-2D195293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E051-78BC-414A-A57B-5EE10748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39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B141-CB43-4B32-95B4-28F99942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018E-17E0-4EFA-BB4D-40C1668C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59D9-6068-4B22-95A2-EAF77EA5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CE21C-4232-4E82-9BCE-5D32481B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DDBC-D9BB-4C9F-8422-566CF9BF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9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0F34-7F7A-4637-BDEE-B8AEE500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F6E1F-5816-47AB-8220-C8CBACAC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6B9D6-9727-4420-82A4-00EC0F62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573A9-87CE-4DE6-BBDC-ADD514F6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35CEC-971C-4B9B-BDB6-5E17AD7A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19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43FA-EF7A-401B-B229-411CD6D7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1911-A63B-4A30-BB27-44B7548DB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29410-8EFF-4A1B-A91F-918139FA9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AF4E-1840-414B-8DCA-2D6288D7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0E4B0-6011-4198-94AB-92C891D9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3A95D-C476-460A-BEA1-AB7877CF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45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9E58-AB26-4A1D-AD14-8A07FF10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E13D-BDAD-42F2-9A14-5BF1D430B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F533C-3E2A-43E6-BC26-49531B0BB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77660-4A37-4082-9E4E-CDCDF8A17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9B46B-3092-4F37-8D45-ACDB02DD2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A02EE-6AFC-42A0-A78D-74AE426E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A6CDB-CB7C-4691-A83B-FFD8AE7B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87519-60CF-4345-A4BA-F390C09B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31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3743-7C45-4175-BF0E-077637F9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CAE11-0424-4B11-BE49-2667A209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18875-9679-4C1F-9640-5E24C81D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05147-7C07-4EB6-B79E-362BFAEC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61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407E6-4F36-44DE-ADCB-60552807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1FC83-00B0-404F-A006-7C085150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CF795-6190-4A69-8806-6FE40AB3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82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95DA-2D00-4183-9D22-787B8EBD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CC02-73BB-4BD6-8DE5-AEC0BBE3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68A2-D516-42A3-973C-D03E0B85B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18942-0160-430A-9CFC-F90AE612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18DD3-EE5A-478D-9C63-A63FA4D8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795C4-1C08-42FE-9C8A-B5599AD6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28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C6AF-4093-4DB6-9357-D85F1A17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17BFE-5C4C-4D81-9213-CE77A8024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9DE07-A7D9-4311-88C4-23B73A87A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FBD4D-8E4D-4CF5-9E8B-D54AD43B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2D005-DA60-4BCE-8686-C25D0F2E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999C4-5E03-4B42-AC45-5BD5D6B7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96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576F2-2A29-4340-A294-51E2FFC8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C103C-5C7A-4B47-9158-17B685F2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801C-0D34-4433-831C-3AF87059D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B338-706D-45DC-AD1B-A8172E56E08F}" type="datetimeFigureOut">
              <a:rPr lang="en-CA" smtClean="0"/>
              <a:t>2021-11-19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82E2D-32C1-4BAB-B852-D57943B34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D681F-48B2-44DF-B2EF-07AF373D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1ACF-853F-4D5D-BCD2-5BCBB6D48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00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VRco_eLjdc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mwvntMF5A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6146-5A43-4CB9-8605-E6CC35F58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075"/>
            <a:ext cx="9144000" cy="800705"/>
          </a:xfrm>
        </p:spPr>
        <p:txBody>
          <a:bodyPr>
            <a:normAutofit fontScale="90000"/>
          </a:bodyPr>
          <a:lstStyle/>
          <a:p>
            <a:r>
              <a:rPr lang="en-CA" dirty="0"/>
              <a:t>Biases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45D01-458C-437E-9789-06094420A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059AA96F-2EF2-480D-84F2-5CA2EF0F5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86"/>
            <a:ext cx="9179516" cy="52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8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4F0C-501D-4AF0-BD1E-DE53E38F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Commitment bias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C7B00-23B6-45DC-B42C-6F521321C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Once we “learn” something, it can be difficult to “unlearn it”, even when new information reveals it to be false. </a:t>
            </a:r>
          </a:p>
          <a:p>
            <a:endParaRPr lang="en-CA" dirty="0"/>
          </a:p>
          <a:p>
            <a:r>
              <a:rPr lang="en-CA" dirty="0"/>
              <a:t>Another term I use for this is the “doubling down” effect. If someone has committed – especially publicly – to a belief or behaviour, it can be very difficult to say, “oops … I was wrong.” Usually, the belief persists. Reason 87 not to argue on the Internet.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1F1E965-035E-44AF-94A6-C5CA1318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03" y="4480250"/>
            <a:ext cx="3034178" cy="2274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36A93-E2E5-4537-81F0-A1C5A50692D0}"/>
              </a:ext>
            </a:extLst>
          </p:cNvPr>
          <p:cNvSpPr txBox="1"/>
          <p:nvPr/>
        </p:nvSpPr>
        <p:spPr>
          <a:xfrm>
            <a:off x="7221324" y="6488668"/>
            <a:ext cx="1571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Decision Lab</a:t>
            </a:r>
          </a:p>
        </p:txBody>
      </p:sp>
    </p:spTree>
    <p:extLst>
      <p:ext uri="{BB962C8B-B14F-4D97-AF65-F5344CB8AC3E}">
        <p14:creationId xmlns:p14="http://schemas.microsoft.com/office/powerpoint/2010/main" val="317487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8C77-3FE0-43D0-B17F-5CC383D8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10515600" cy="857839"/>
          </a:xfrm>
        </p:spPr>
        <p:txBody>
          <a:bodyPr/>
          <a:lstStyle/>
          <a:p>
            <a:pPr algn="ctr"/>
            <a:r>
              <a:rPr lang="en-CA" b="1" dirty="0"/>
              <a:t>Dunning-Kruger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F63B-E21E-4651-9AD5-88AE612E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8" y="869903"/>
            <a:ext cx="10515600" cy="4357590"/>
          </a:xfrm>
        </p:spPr>
        <p:txBody>
          <a:bodyPr/>
          <a:lstStyle/>
          <a:p>
            <a:r>
              <a:rPr lang="en-CA" dirty="0"/>
              <a:t>A real expert is someone who is keenly aware of how little they know in a given area because they actually know the research landscape.</a:t>
            </a:r>
          </a:p>
          <a:p>
            <a:endParaRPr lang="en-CA" dirty="0"/>
          </a:p>
          <a:p>
            <a:r>
              <a:rPr lang="en-CA" dirty="0"/>
              <a:t>A non-expert is someone who does not actually know the field and somehow manages to completely overestimate their knowledge and skills (also known as ‘Monday Morning quarterbacking’).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481D58-B92B-4B65-B7D7-938B69A8D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3429000"/>
            <a:ext cx="48426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C02C-FBB6-410C-A81C-AC112DA8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Framing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0D8C-6A63-40F7-BB4E-3ACAC164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09"/>
            <a:ext cx="10515600" cy="4351338"/>
          </a:xfrm>
        </p:spPr>
        <p:txBody>
          <a:bodyPr/>
          <a:lstStyle/>
          <a:p>
            <a:r>
              <a:rPr lang="en-CA" dirty="0"/>
              <a:t>How ideas or decisions are presented to us can greatly influence how we perceive things and the choices we make.</a:t>
            </a:r>
          </a:p>
          <a:p>
            <a:r>
              <a:rPr lang="en-CA" dirty="0"/>
              <a:t>Media headlines are a perfect example of this. </a:t>
            </a:r>
          </a:p>
        </p:txBody>
      </p:sp>
      <p:pic>
        <p:nvPicPr>
          <p:cNvPr id="5" name="Picture 4" descr="A person and person on a magazine cover&#10;&#10;Description automatically generated with low confidence">
            <a:extLst>
              <a:ext uri="{FF2B5EF4-FFF2-40B4-BE49-F238E27FC236}">
                <a16:creationId xmlns:a16="http://schemas.microsoft.com/office/drawing/2014/main" id="{5A60E1A7-CD5D-4C6D-A2FD-9CC3664BB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33" y="3050062"/>
            <a:ext cx="5579619" cy="3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6721-EAFA-447E-8A5D-9ABA4FD3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Online Media 3" title="Why we are wrong when we think we are right | Chaehan So | TEDxMünchen">
            <a:hlinkClick r:id="" action="ppaction://media"/>
            <a:extLst>
              <a:ext uri="{FF2B5EF4-FFF2-40B4-BE49-F238E27FC236}">
                <a16:creationId xmlns:a16="http://schemas.microsoft.com/office/drawing/2014/main" id="{F19CA1EB-4A82-43E7-A957-6BBCE4E5C0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7635" y="365125"/>
            <a:ext cx="10054217" cy="56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1899-015A-481F-BBF0-18384F8F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AE7A37E-E40F-4BD9-BBB5-A32BA8C5A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87" y="462053"/>
            <a:ext cx="5302500" cy="6186250"/>
          </a:xfrm>
        </p:spPr>
      </p:pic>
    </p:spTree>
    <p:extLst>
      <p:ext uri="{BB962C8B-B14F-4D97-AF65-F5344CB8AC3E}">
        <p14:creationId xmlns:p14="http://schemas.microsoft.com/office/powerpoint/2010/main" val="260138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40AF-BF22-4CDA-9469-89121434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b="1" dirty="0"/>
              <a:t>What is a cognitive bias?</a:t>
            </a:r>
            <a:r>
              <a:rPr lang="en-CA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7D50-DEA5-489B-9724-68CECA686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172"/>
            <a:ext cx="10515600" cy="4351338"/>
          </a:xfrm>
        </p:spPr>
        <p:txBody>
          <a:bodyPr/>
          <a:lstStyle/>
          <a:p>
            <a:r>
              <a:rPr lang="en-CA" dirty="0"/>
              <a:t>It’s a systematic error in judgment that humans make because our brains our wired to take mental ‘short cuts’ (it’s easier and thus more efficient for us … although it can lead to some poor outcomes!)</a:t>
            </a:r>
          </a:p>
          <a:p>
            <a:endParaRPr lang="en-CA" dirty="0"/>
          </a:p>
          <a:p>
            <a:r>
              <a:rPr lang="en-CA" dirty="0"/>
              <a:t>There are over 50 of these biases that have been identified</a:t>
            </a:r>
          </a:p>
          <a:p>
            <a:endParaRPr lang="en-CA" dirty="0"/>
          </a:p>
          <a:p>
            <a:r>
              <a:rPr lang="en-CA" b="1" dirty="0">
                <a:solidFill>
                  <a:srgbClr val="0070C0"/>
                </a:solidFill>
              </a:rPr>
              <a:t>Relax</a:t>
            </a:r>
            <a:r>
              <a:rPr lang="en-CA" dirty="0"/>
              <a:t>: we’re only focusing only on those most relevant to helping you protect yourself against misinformation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8D95B9B-2677-4A3E-ACF7-359483DEE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9" y="0"/>
            <a:ext cx="3426968" cy="27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391-709B-4012-ADB7-DB46E18F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Blind spot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4BC8-70D9-4132-A2AB-2E07EC38E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Humans have a marvellous ability to see ourselves as bias-free and everyone else as biased. I have some bad news for you ….</a:t>
            </a:r>
          </a:p>
        </p:txBody>
      </p:sp>
      <p:pic>
        <p:nvPicPr>
          <p:cNvPr id="5" name="Picture 4" descr="A group of birds on a wire&#10;&#10;Description automatically generated with medium confidence">
            <a:extLst>
              <a:ext uri="{FF2B5EF4-FFF2-40B4-BE49-F238E27FC236}">
                <a16:creationId xmlns:a16="http://schemas.microsoft.com/office/drawing/2014/main" id="{C7D95522-CAE6-498C-AD62-CBFFF82B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39" y="3105751"/>
            <a:ext cx="6517064" cy="25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61A5-AFD6-4EF6-B1CF-04D05E3A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Confirmation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5831-C6A7-462B-9AB6-4F39AE87E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Humans suffer from selective attention. We tend to focus on things that fit our already existing ideas and beliefs</a:t>
            </a:r>
          </a:p>
          <a:p>
            <a:endParaRPr lang="en-CA" dirty="0"/>
          </a:p>
          <a:p>
            <a:r>
              <a:rPr lang="en-CA" dirty="0"/>
              <a:t>When challenged, we also tend to search for “facts” that support our views, interpret them accordingly (conveniently discounting contradictory information) 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4525BDC-8F3D-43DA-B846-1C01D5D9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5" y="4160711"/>
            <a:ext cx="4156027" cy="2697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B8AA3-BE66-4EFE-A0DE-29BAF6087ECD}"/>
              </a:ext>
            </a:extLst>
          </p:cNvPr>
          <p:cNvSpPr txBox="1"/>
          <p:nvPr/>
        </p:nvSpPr>
        <p:spPr>
          <a:xfrm>
            <a:off x="9387902" y="6504495"/>
            <a:ext cx="209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Decision Lab</a:t>
            </a:r>
          </a:p>
        </p:txBody>
      </p:sp>
    </p:spTree>
    <p:extLst>
      <p:ext uri="{BB962C8B-B14F-4D97-AF65-F5344CB8AC3E}">
        <p14:creationId xmlns:p14="http://schemas.microsoft.com/office/powerpoint/2010/main" val="257382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8D90-D585-478A-85A6-F8ABB37B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Confirmation bias</a:t>
            </a:r>
          </a:p>
        </p:txBody>
      </p:sp>
      <p:pic>
        <p:nvPicPr>
          <p:cNvPr id="4" name="Online Media 3" title="Why Do Our Brains Love Fake News?">
            <a:hlinkClick r:id="" action="ppaction://media"/>
            <a:extLst>
              <a:ext uri="{FF2B5EF4-FFF2-40B4-BE49-F238E27FC236}">
                <a16:creationId xmlns:a16="http://schemas.microsoft.com/office/drawing/2014/main" id="{57BB68AF-F482-41B2-9079-7F8D8BC8A38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9AC-AADE-4122-B46A-602A8EB1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Availability heuristic/cascade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0BDA-B27F-4B73-A20C-B754C28A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50"/>
                </a:solidFill>
              </a:rPr>
              <a:t>Availability heuristic</a:t>
            </a:r>
            <a:r>
              <a:rPr lang="en-CA" dirty="0"/>
              <a:t>: information that is recent is easier to recall, thus we often think it happens more frequently than it does. E.g. gun crime, plane crashes</a:t>
            </a:r>
          </a:p>
          <a:p>
            <a:endParaRPr lang="en-CA" dirty="0"/>
          </a:p>
          <a:p>
            <a:r>
              <a:rPr lang="en-CA" b="1" dirty="0">
                <a:solidFill>
                  <a:srgbClr val="00B050"/>
                </a:solidFill>
              </a:rPr>
              <a:t>Availability cascade (aka </a:t>
            </a:r>
            <a:r>
              <a:rPr lang="en-CA" b="1" dirty="0" err="1">
                <a:solidFill>
                  <a:srgbClr val="00B050"/>
                </a:solidFill>
              </a:rPr>
              <a:t>Illlusory</a:t>
            </a:r>
            <a:r>
              <a:rPr lang="en-CA" b="1" dirty="0">
                <a:solidFill>
                  <a:srgbClr val="00B050"/>
                </a:solidFill>
              </a:rPr>
              <a:t> Truth Effect)</a:t>
            </a:r>
            <a:r>
              <a:rPr lang="en-CA" dirty="0"/>
              <a:t>: the more an idea gets repeated in public discussions, the more reinforced/entrenched that idea becomes – essentially, it takes on a life of its own!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C259C40-2CB4-4E59-B927-4461EA77E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58" y="4396760"/>
            <a:ext cx="2276573" cy="2276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583FD5-0242-4E4F-A47C-E2B98E532E9A}"/>
              </a:ext>
            </a:extLst>
          </p:cNvPr>
          <p:cNvSpPr txBox="1"/>
          <p:nvPr/>
        </p:nvSpPr>
        <p:spPr>
          <a:xfrm>
            <a:off x="9655405" y="6488667"/>
            <a:ext cx="1421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Decision Lab</a:t>
            </a:r>
          </a:p>
        </p:txBody>
      </p:sp>
    </p:spTree>
    <p:extLst>
      <p:ext uri="{BB962C8B-B14F-4D97-AF65-F5344CB8AC3E}">
        <p14:creationId xmlns:p14="http://schemas.microsoft.com/office/powerpoint/2010/main" val="8253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C13A-B4C0-4E6F-A82C-13609962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-432977"/>
            <a:ext cx="10515600" cy="1577566"/>
          </a:xfrm>
        </p:spPr>
        <p:txBody>
          <a:bodyPr/>
          <a:lstStyle/>
          <a:p>
            <a:pPr algn="ctr"/>
            <a:r>
              <a:rPr lang="en-CA" b="1" dirty="0"/>
              <a:t>In-group bias (our tribal minds)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DB72-B0B2-4FA9-BE72-0B2E7246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107"/>
            <a:ext cx="10515600" cy="5224856"/>
          </a:xfrm>
        </p:spPr>
        <p:txBody>
          <a:bodyPr/>
          <a:lstStyle/>
          <a:p>
            <a:r>
              <a:rPr lang="en-CA" dirty="0"/>
              <a:t>We see ourselves as belonging to particular groups – might be on the basis of gender, race, politics, religions, etc. – and to give members of “our group” preferential treatment.</a:t>
            </a:r>
          </a:p>
          <a:p>
            <a:endParaRPr lang="en-CA" dirty="0"/>
          </a:p>
          <a:p>
            <a:r>
              <a:rPr lang="en-CA" dirty="0"/>
              <a:t>What do I mean? We’re more willing to believe our group members, to avoid challenging them, to see them as having “strong values” and “good beliefs”</a:t>
            </a:r>
          </a:p>
          <a:p>
            <a:endParaRPr lang="en-CA" dirty="0"/>
          </a:p>
          <a:p>
            <a:pPr>
              <a:spcBef>
                <a:spcPts val="0"/>
              </a:spcBef>
            </a:pPr>
            <a:r>
              <a:rPr lang="en-CA" dirty="0"/>
              <a:t>We are not as kind to groups to which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we don’t see ourselves as belonging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17ABB32-BB81-41D8-933A-77849673F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49" y="3648175"/>
            <a:ext cx="4005202" cy="3002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E8950-8954-4824-ABF0-B09B02501CDB}"/>
              </a:ext>
            </a:extLst>
          </p:cNvPr>
          <p:cNvSpPr txBox="1"/>
          <p:nvPr/>
        </p:nvSpPr>
        <p:spPr>
          <a:xfrm>
            <a:off x="10852609" y="64886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Decision Lab</a:t>
            </a:r>
          </a:p>
        </p:txBody>
      </p:sp>
    </p:spTree>
    <p:extLst>
      <p:ext uri="{BB962C8B-B14F-4D97-AF65-F5344CB8AC3E}">
        <p14:creationId xmlns:p14="http://schemas.microsoft.com/office/powerpoint/2010/main" val="212205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8504-6504-4DD7-AFAA-BCAF4AFB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6295" cy="1325563"/>
          </a:xfrm>
        </p:spPr>
        <p:txBody>
          <a:bodyPr/>
          <a:lstStyle/>
          <a:p>
            <a:r>
              <a:rPr lang="en-CA" b="1" dirty="0"/>
              <a:t>Bandwagon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D16AD-DD64-4527-9D0D-68191F7E4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Related to the availability cascade, it’s the tendency to believe something because other people you identify with also believe it.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It’s also related to our tendency to see ourselves as part of ‘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in-groups</a:t>
            </a:r>
            <a:r>
              <a:rPr lang="en-CA" dirty="0"/>
              <a:t>’ and set ourselves up against ‘</a:t>
            </a:r>
            <a:r>
              <a:rPr lang="en-CA" b="1" dirty="0">
                <a:solidFill>
                  <a:srgbClr val="FF0000"/>
                </a:solidFill>
              </a:rPr>
              <a:t>out-groups</a:t>
            </a:r>
            <a:r>
              <a:rPr lang="en-CA" dirty="0"/>
              <a:t>’ (us versus them).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Celebrity and popular culture can also play a major role in creating bandwagons.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D09688A-8C1F-4E8D-A228-036D3B03F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95" y="71296"/>
            <a:ext cx="2511593" cy="1754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A6278E-46DA-41A7-B45E-3EC74C580BEB}"/>
              </a:ext>
            </a:extLst>
          </p:cNvPr>
          <p:cNvSpPr txBox="1"/>
          <p:nvPr/>
        </p:nvSpPr>
        <p:spPr>
          <a:xfrm>
            <a:off x="10567840" y="1506022"/>
            <a:ext cx="1571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Decision Lab</a:t>
            </a:r>
          </a:p>
        </p:txBody>
      </p:sp>
    </p:spTree>
    <p:extLst>
      <p:ext uri="{BB962C8B-B14F-4D97-AF65-F5344CB8AC3E}">
        <p14:creationId xmlns:p14="http://schemas.microsoft.com/office/powerpoint/2010/main" val="313534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F074-4346-4FD6-82F4-99122005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3570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Backfire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A164D-9ABF-473D-89BB-9BCF1CE16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94" y="980388"/>
            <a:ext cx="11080423" cy="379900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CA" dirty="0"/>
              <a:t>Ever felt the urge on social media to just start cyber-shouting about how wrong someone is with lots of facts &amp; data? Chances are the end result will be the person further entrenches their position. The 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backfire effect</a:t>
            </a:r>
            <a:r>
              <a:rPr lang="en-CA" dirty="0"/>
              <a:t> is when you influence someone into continuing to hold their view rather than getting them to change their mind.</a:t>
            </a:r>
          </a:p>
          <a:p>
            <a:pPr>
              <a:spcBef>
                <a:spcPts val="1800"/>
              </a:spcBef>
            </a:pPr>
            <a:r>
              <a:rPr lang="en-CA" dirty="0"/>
              <a:t>This is why Twitter fights are usually a complete waste of time</a:t>
            </a:r>
          </a:p>
        </p:txBody>
      </p:sp>
      <p:pic>
        <p:nvPicPr>
          <p:cNvPr id="6" name="internet-reality(1)">
            <a:hlinkClick r:id="" action="ppaction://media"/>
            <a:extLst>
              <a:ext uri="{FF2B5EF4-FFF2-40B4-BE49-F238E27FC236}">
                <a16:creationId xmlns:a16="http://schemas.microsoft.com/office/drawing/2014/main" id="{DAE65D33-9CF7-4375-96E5-CA628C61A5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3091" y="3808429"/>
            <a:ext cx="4116765" cy="27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647</Words>
  <Application>Microsoft Office PowerPoint</Application>
  <PresentationFormat>Widescreen</PresentationFormat>
  <Paragraphs>51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Biases</vt:lpstr>
      <vt:lpstr>What is a cognitive bias? </vt:lpstr>
      <vt:lpstr>Blind spot bias</vt:lpstr>
      <vt:lpstr>Confirmation Bias</vt:lpstr>
      <vt:lpstr>Confirmation bias</vt:lpstr>
      <vt:lpstr>Availability heuristic/cascade</vt:lpstr>
      <vt:lpstr>In-group bias (our tribal minds)</vt:lpstr>
      <vt:lpstr>Bandwagon effect</vt:lpstr>
      <vt:lpstr>Backfire effect</vt:lpstr>
      <vt:lpstr>Commitment bias </vt:lpstr>
      <vt:lpstr>Dunning-Kruger effect</vt:lpstr>
      <vt:lpstr>Framing effect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Biases</dc:title>
  <dc:creator>Laura Huey</dc:creator>
  <cp:lastModifiedBy>Laura Huey</cp:lastModifiedBy>
  <cp:revision>19</cp:revision>
  <dcterms:created xsi:type="dcterms:W3CDTF">2021-11-18T15:20:49Z</dcterms:created>
  <dcterms:modified xsi:type="dcterms:W3CDTF">2021-11-19T14:54:05Z</dcterms:modified>
</cp:coreProperties>
</file>