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7" r:id="rId5"/>
    <p:sldId id="263" r:id="rId6"/>
    <p:sldId id="265" r:id="rId7"/>
    <p:sldId id="257" r:id="rId8"/>
    <p:sldId id="258" r:id="rId9"/>
    <p:sldId id="266" r:id="rId10"/>
    <p:sldId id="259" r:id="rId11"/>
    <p:sldId id="260" r:id="rId12"/>
    <p:sldId id="261"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BCAA-5C46-49BF-95C6-F447F6B33C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8052D79-1EA8-4479-A187-744E78B94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0B15373-2FB4-4B50-8D35-522E6C088A50}"/>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5" name="Footer Placeholder 4">
            <a:extLst>
              <a:ext uri="{FF2B5EF4-FFF2-40B4-BE49-F238E27FC236}">
                <a16:creationId xmlns:a16="http://schemas.microsoft.com/office/drawing/2014/main" id="{4460E947-B813-427B-BBC8-21D9888CF3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71A0A1-9D19-4A60-994F-251BA834DC21}"/>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22184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E46D-D54E-4519-BBCD-5116C6F3034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BCE7357-970B-494E-A0EE-2BDE3F9F0F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3354B5-64B4-45F8-8D4D-CBEDD7B4F8E2}"/>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5" name="Footer Placeholder 4">
            <a:extLst>
              <a:ext uri="{FF2B5EF4-FFF2-40B4-BE49-F238E27FC236}">
                <a16:creationId xmlns:a16="http://schemas.microsoft.com/office/drawing/2014/main" id="{7AE5054F-25F5-4A59-BEFB-8BCBCC98D2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F8C612-80D4-45A0-BD38-6AD2CDD45759}"/>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169784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BD556-7D26-48B2-981D-AC720DB01B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109D8F9-4408-4579-936B-BD32AE8CE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132C215-4E0C-41A5-ACDC-908BE5B51DC8}"/>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5" name="Footer Placeholder 4">
            <a:extLst>
              <a:ext uri="{FF2B5EF4-FFF2-40B4-BE49-F238E27FC236}">
                <a16:creationId xmlns:a16="http://schemas.microsoft.com/office/drawing/2014/main" id="{F580D531-EB4C-4507-9E99-18710304D9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D1F88B-76B4-4467-9CC4-EA0F7E993D83}"/>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351876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62A-97C3-4628-880E-BF038BE8FED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6A2034-3DD0-4265-85EB-C144F7A922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EE8A29-D2E2-40D0-BF44-A7B88A173C7D}"/>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5" name="Footer Placeholder 4">
            <a:extLst>
              <a:ext uri="{FF2B5EF4-FFF2-40B4-BE49-F238E27FC236}">
                <a16:creationId xmlns:a16="http://schemas.microsoft.com/office/drawing/2014/main" id="{DFE64805-70DC-4200-A5E7-6A0CB825EF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485B96-3892-47F9-A14E-97425A3A5F27}"/>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238134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1171-D167-4872-B43D-0D9F0B7C4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D86F0B3-879B-4263-BA9C-D66CD5A73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9C1689-06EA-4FDB-A563-B60F5CAB204D}"/>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5" name="Footer Placeholder 4">
            <a:extLst>
              <a:ext uri="{FF2B5EF4-FFF2-40B4-BE49-F238E27FC236}">
                <a16:creationId xmlns:a16="http://schemas.microsoft.com/office/drawing/2014/main" id="{4D127186-5FB4-4882-A232-5A06F0FA09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58ED010-1A74-4F51-B155-59898E8367A0}"/>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368214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571C-A302-4F32-B084-1F9CE145F34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D25F09E-46B0-41C6-B184-42D8EE8494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FE637ED-6F1A-4920-814C-D65AEC9E50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D9C16D7-F0A3-4271-B53E-CB1B34B54647}"/>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6" name="Footer Placeholder 5">
            <a:extLst>
              <a:ext uri="{FF2B5EF4-FFF2-40B4-BE49-F238E27FC236}">
                <a16:creationId xmlns:a16="http://schemas.microsoft.com/office/drawing/2014/main" id="{6274AC95-437E-4BDF-9933-7318F236BEC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6DF7952-0B39-441B-9938-0450BE7B8413}"/>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258634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0D280-96CF-4AB8-839C-286E76B5AB7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FD2B8F9-703D-44CB-A741-97D641AF7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0C3431-5965-4B0D-9B9D-3047A8236C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3E05F58-6E87-4EBA-87A6-5C9DD32F9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FCEE7B-CFA8-424E-98B6-60F2E0277D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791D660-5545-429C-8D0B-47A76357C5A2}"/>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8" name="Footer Placeholder 7">
            <a:extLst>
              <a:ext uri="{FF2B5EF4-FFF2-40B4-BE49-F238E27FC236}">
                <a16:creationId xmlns:a16="http://schemas.microsoft.com/office/drawing/2014/main" id="{BCDC236E-FC00-4330-9533-8F143025729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CA0CD63-4842-47BA-BE04-2E503A2F529E}"/>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97021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07F1-10BB-4BC2-BD7B-6FBFBD1FA16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3FA7702-F207-4DEF-B412-BF510C638319}"/>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4" name="Footer Placeholder 3">
            <a:extLst>
              <a:ext uri="{FF2B5EF4-FFF2-40B4-BE49-F238E27FC236}">
                <a16:creationId xmlns:a16="http://schemas.microsoft.com/office/drawing/2014/main" id="{A7AB143F-DFCA-44F1-AE60-77EAFD0C44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F45F9BA-4C0A-4020-9225-78DBBE4DFCD6}"/>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123240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2283EE-7A38-4B29-B369-EE1874B12330}"/>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3" name="Footer Placeholder 2">
            <a:extLst>
              <a:ext uri="{FF2B5EF4-FFF2-40B4-BE49-F238E27FC236}">
                <a16:creationId xmlns:a16="http://schemas.microsoft.com/office/drawing/2014/main" id="{9C985E90-3B84-495E-A38A-3690BF2CEF0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3496356-8318-4D22-AF99-F5958ADDFC82}"/>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223059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C89D-00FC-4398-BDFD-23EF581BA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B24688C-7C51-41C2-8C78-FE3231D96D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D5CD5B6-B116-4C75-BD7A-D535C030D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DC3218-651D-4FD5-BE55-DC9F70EDAF1A}"/>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6" name="Footer Placeholder 5">
            <a:extLst>
              <a:ext uri="{FF2B5EF4-FFF2-40B4-BE49-F238E27FC236}">
                <a16:creationId xmlns:a16="http://schemas.microsoft.com/office/drawing/2014/main" id="{E2553BF4-B7DF-42A4-9F99-AA98D977D5E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D648548-4554-4C51-9A7F-8327415D6050}"/>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158299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ADC-06A1-4526-B041-688388EA6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DD6097-E8B0-43D3-9640-87F680C21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22C9228-7873-4786-98C6-8FAF6EC70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DF302D-816F-4886-80FC-CFE21193E672}"/>
              </a:ext>
            </a:extLst>
          </p:cNvPr>
          <p:cNvSpPr>
            <a:spLocks noGrp="1"/>
          </p:cNvSpPr>
          <p:nvPr>
            <p:ph type="dt" sz="half" idx="10"/>
          </p:nvPr>
        </p:nvSpPr>
        <p:spPr/>
        <p:txBody>
          <a:bodyPr/>
          <a:lstStyle/>
          <a:p>
            <a:fld id="{71F1C924-F50F-4B84-A773-145334A16A0A}" type="datetimeFigureOut">
              <a:rPr lang="en-CA" smtClean="0"/>
              <a:t>2018-03-23</a:t>
            </a:fld>
            <a:endParaRPr lang="en-CA"/>
          </a:p>
        </p:txBody>
      </p:sp>
      <p:sp>
        <p:nvSpPr>
          <p:cNvPr id="6" name="Footer Placeholder 5">
            <a:extLst>
              <a:ext uri="{FF2B5EF4-FFF2-40B4-BE49-F238E27FC236}">
                <a16:creationId xmlns:a16="http://schemas.microsoft.com/office/drawing/2014/main" id="{ECC6A907-75E8-453A-A120-A1B0EDF095F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848264C-75E3-4F92-8A74-FE6A0D13D4F6}"/>
              </a:ext>
            </a:extLst>
          </p:cNvPr>
          <p:cNvSpPr>
            <a:spLocks noGrp="1"/>
          </p:cNvSpPr>
          <p:nvPr>
            <p:ph type="sldNum" sz="quarter" idx="12"/>
          </p:nvPr>
        </p:nvSpPr>
        <p:spPr/>
        <p:txBody>
          <a:bodyPr/>
          <a:lstStyle/>
          <a:p>
            <a:fld id="{98DC7D07-9858-4093-A031-AE09BBA556F6}" type="slidenum">
              <a:rPr lang="en-CA" smtClean="0"/>
              <a:t>‹#›</a:t>
            </a:fld>
            <a:endParaRPr lang="en-CA"/>
          </a:p>
        </p:txBody>
      </p:sp>
    </p:spTree>
    <p:extLst>
      <p:ext uri="{BB962C8B-B14F-4D97-AF65-F5344CB8AC3E}">
        <p14:creationId xmlns:p14="http://schemas.microsoft.com/office/powerpoint/2010/main" val="356364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895DC-AFEE-4C48-846B-99B58BA68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7D75BD-9DCC-45CC-999B-A93CBF715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F3D4F6-FF1F-479B-98C6-F2030887C3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1C924-F50F-4B84-A773-145334A16A0A}" type="datetimeFigureOut">
              <a:rPr lang="en-CA" smtClean="0"/>
              <a:t>2018-03-23</a:t>
            </a:fld>
            <a:endParaRPr lang="en-CA"/>
          </a:p>
        </p:txBody>
      </p:sp>
      <p:sp>
        <p:nvSpPr>
          <p:cNvPr id="5" name="Footer Placeholder 4">
            <a:extLst>
              <a:ext uri="{FF2B5EF4-FFF2-40B4-BE49-F238E27FC236}">
                <a16:creationId xmlns:a16="http://schemas.microsoft.com/office/drawing/2014/main" id="{A8449AFA-207C-4FC7-9ED8-5EDE4D878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A4B6B79-523C-4BEF-85F2-3726FFC50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C7D07-9858-4093-A031-AE09BBA556F6}" type="slidenum">
              <a:rPr lang="en-CA" smtClean="0"/>
              <a:t>‹#›</a:t>
            </a:fld>
            <a:endParaRPr lang="en-CA"/>
          </a:p>
        </p:txBody>
      </p:sp>
    </p:spTree>
    <p:extLst>
      <p:ext uri="{BB962C8B-B14F-4D97-AF65-F5344CB8AC3E}">
        <p14:creationId xmlns:p14="http://schemas.microsoft.com/office/powerpoint/2010/main" val="16058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BF74-8150-46DE-931C-E7B1A458ABE5}"/>
              </a:ext>
            </a:extLst>
          </p:cNvPr>
          <p:cNvSpPr>
            <a:spLocks noGrp="1"/>
          </p:cNvSpPr>
          <p:nvPr>
            <p:ph type="ctrTitle"/>
          </p:nvPr>
        </p:nvSpPr>
        <p:spPr>
          <a:xfrm>
            <a:off x="1524000" y="1122363"/>
            <a:ext cx="9144000" cy="1299824"/>
          </a:xfrm>
        </p:spPr>
        <p:txBody>
          <a:bodyPr/>
          <a:lstStyle/>
          <a:p>
            <a:r>
              <a:rPr lang="en-CA" dirty="0"/>
              <a:t>Dealing with the tough stuff</a:t>
            </a:r>
          </a:p>
        </p:txBody>
      </p:sp>
      <p:sp>
        <p:nvSpPr>
          <p:cNvPr id="3" name="Subtitle 2">
            <a:extLst>
              <a:ext uri="{FF2B5EF4-FFF2-40B4-BE49-F238E27FC236}">
                <a16:creationId xmlns:a16="http://schemas.microsoft.com/office/drawing/2014/main" id="{6765DC96-9598-4C72-B643-CBD001DF034F}"/>
              </a:ext>
            </a:extLst>
          </p:cNvPr>
          <p:cNvSpPr>
            <a:spLocks noGrp="1"/>
          </p:cNvSpPr>
          <p:nvPr>
            <p:ph type="subTitle" idx="1"/>
          </p:nvPr>
        </p:nvSpPr>
        <p:spPr/>
        <p:txBody>
          <a:bodyPr/>
          <a:lstStyle/>
          <a:p>
            <a:endParaRPr lang="en-CA" dirty="0"/>
          </a:p>
        </p:txBody>
      </p:sp>
      <p:pic>
        <p:nvPicPr>
          <p:cNvPr id="5" name="Picture 4">
            <a:extLst>
              <a:ext uri="{FF2B5EF4-FFF2-40B4-BE49-F238E27FC236}">
                <a16:creationId xmlns:a16="http://schemas.microsoft.com/office/drawing/2014/main" id="{24B550A9-6F3F-4B44-8C37-479423FFD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162" y="2712364"/>
            <a:ext cx="5461676" cy="3621329"/>
          </a:xfrm>
          <a:prstGeom prst="rect">
            <a:avLst/>
          </a:prstGeom>
        </p:spPr>
      </p:pic>
    </p:spTree>
    <p:extLst>
      <p:ext uri="{BB962C8B-B14F-4D97-AF65-F5344CB8AC3E}">
        <p14:creationId xmlns:p14="http://schemas.microsoft.com/office/powerpoint/2010/main" val="159118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7F4D-479D-467D-A8C5-0E45C1D8A80D}"/>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E59D8294-BDA9-4D4A-9DE3-B3C9E96913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3353" y="-2820228"/>
            <a:ext cx="14828196" cy="11121147"/>
          </a:xfrm>
        </p:spPr>
      </p:pic>
    </p:spTree>
    <p:extLst>
      <p:ext uri="{BB962C8B-B14F-4D97-AF65-F5344CB8AC3E}">
        <p14:creationId xmlns:p14="http://schemas.microsoft.com/office/powerpoint/2010/main" val="155745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B553-BCD7-44BA-8A12-2672632EF8AB}"/>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2B6D7D8D-74D2-4E66-96C8-0D4EB50E06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14" y="-3530347"/>
            <a:ext cx="15505889" cy="11629417"/>
          </a:xfrm>
        </p:spPr>
      </p:pic>
    </p:spTree>
    <p:extLst>
      <p:ext uri="{BB962C8B-B14F-4D97-AF65-F5344CB8AC3E}">
        <p14:creationId xmlns:p14="http://schemas.microsoft.com/office/powerpoint/2010/main" val="253115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4A3D-DD77-4B2C-B5D6-3D7FEB81F75E}"/>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492A63D1-7D72-41F2-91F2-0761E3D87D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3115"/>
            <a:ext cx="13992677" cy="10494508"/>
          </a:xfrm>
        </p:spPr>
      </p:pic>
    </p:spTree>
    <p:extLst>
      <p:ext uri="{BB962C8B-B14F-4D97-AF65-F5344CB8AC3E}">
        <p14:creationId xmlns:p14="http://schemas.microsoft.com/office/powerpoint/2010/main" val="172651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0DAD-F3F7-4DA0-AF60-42FF565717F8}"/>
              </a:ext>
            </a:extLst>
          </p:cNvPr>
          <p:cNvSpPr>
            <a:spLocks noGrp="1"/>
          </p:cNvSpPr>
          <p:nvPr>
            <p:ph type="title"/>
          </p:nvPr>
        </p:nvSpPr>
        <p:spPr/>
        <p:txBody>
          <a:bodyPr/>
          <a:lstStyle/>
          <a:p>
            <a:pPr algn="ctr"/>
            <a:r>
              <a:rPr lang="en-CA" b="1" dirty="0"/>
              <a:t>Tribes effect</a:t>
            </a:r>
            <a:br>
              <a:rPr lang="en-CA" dirty="0"/>
            </a:br>
            <a:endParaRPr lang="en-CA" dirty="0"/>
          </a:p>
        </p:txBody>
      </p:sp>
      <p:sp>
        <p:nvSpPr>
          <p:cNvPr id="3" name="Content Placeholder 2">
            <a:extLst>
              <a:ext uri="{FF2B5EF4-FFF2-40B4-BE49-F238E27FC236}">
                <a16:creationId xmlns:a16="http://schemas.microsoft.com/office/drawing/2014/main" id="{5FDEFD4F-7E06-4715-BD3A-92B6049C68DD}"/>
              </a:ext>
            </a:extLst>
          </p:cNvPr>
          <p:cNvSpPr>
            <a:spLocks noGrp="1"/>
          </p:cNvSpPr>
          <p:nvPr>
            <p:ph idx="1"/>
          </p:nvPr>
        </p:nvSpPr>
        <p:spPr/>
        <p:txBody>
          <a:bodyPr/>
          <a:lstStyle/>
          <a:p>
            <a:r>
              <a:rPr lang="en-CA" dirty="0"/>
              <a:t>adversarial</a:t>
            </a:r>
          </a:p>
          <a:p>
            <a:r>
              <a:rPr lang="en-CA" dirty="0"/>
              <a:t>self-righteous</a:t>
            </a:r>
          </a:p>
          <a:p>
            <a:r>
              <a:rPr lang="en-CA" dirty="0"/>
              <a:t>closed mind</a:t>
            </a:r>
          </a:p>
        </p:txBody>
      </p:sp>
      <p:pic>
        <p:nvPicPr>
          <p:cNvPr id="6" name="Picture 5">
            <a:extLst>
              <a:ext uri="{FF2B5EF4-FFF2-40B4-BE49-F238E27FC236}">
                <a16:creationId xmlns:a16="http://schemas.microsoft.com/office/drawing/2014/main" id="{A3D160B8-EDAD-4E05-B970-62A00D40C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942" y="1361872"/>
            <a:ext cx="5710486" cy="3833282"/>
          </a:xfrm>
          <a:prstGeom prst="rect">
            <a:avLst/>
          </a:prstGeom>
        </p:spPr>
      </p:pic>
    </p:spTree>
    <p:extLst>
      <p:ext uri="{BB962C8B-B14F-4D97-AF65-F5344CB8AC3E}">
        <p14:creationId xmlns:p14="http://schemas.microsoft.com/office/powerpoint/2010/main" val="191568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B037-72B5-43D4-9D2B-7A9AA75F3295}"/>
              </a:ext>
            </a:extLst>
          </p:cNvPr>
          <p:cNvSpPr>
            <a:spLocks noGrp="1"/>
          </p:cNvSpPr>
          <p:nvPr>
            <p:ph type="title"/>
          </p:nvPr>
        </p:nvSpPr>
        <p:spPr/>
        <p:txBody>
          <a:bodyPr/>
          <a:lstStyle/>
          <a:p>
            <a:pPr algn="ctr"/>
            <a:r>
              <a:rPr lang="en-CA" b="1" dirty="0"/>
              <a:t>Advocacy trap - Conner</a:t>
            </a:r>
          </a:p>
        </p:txBody>
      </p:sp>
      <p:sp>
        <p:nvSpPr>
          <p:cNvPr id="3" name="Content Placeholder 2">
            <a:extLst>
              <a:ext uri="{FF2B5EF4-FFF2-40B4-BE49-F238E27FC236}">
                <a16:creationId xmlns:a16="http://schemas.microsoft.com/office/drawing/2014/main" id="{1D1C7C93-D65B-44C2-96A6-48FB47D1575C}"/>
              </a:ext>
            </a:extLst>
          </p:cNvPr>
          <p:cNvSpPr>
            <a:spLocks noGrp="1"/>
          </p:cNvSpPr>
          <p:nvPr>
            <p:ph idx="1"/>
          </p:nvPr>
        </p:nvSpPr>
        <p:spPr/>
        <p:txBody>
          <a:bodyPr/>
          <a:lstStyle/>
          <a:p>
            <a:r>
              <a:rPr lang="en-CA" dirty="0"/>
              <a:t>People don’t start out as enemies – it happens in stages.</a:t>
            </a:r>
          </a:p>
          <a:p>
            <a:endParaRPr lang="en-CA" dirty="0"/>
          </a:p>
          <a:p>
            <a:pPr>
              <a:lnSpc>
                <a:spcPct val="150000"/>
              </a:lnSpc>
            </a:pPr>
            <a:r>
              <a:rPr lang="en-CA" dirty="0"/>
              <a:t>When people disagree with us, we first question their views, but eventually we question their motives and intentions. When they persist in their disagreement with us, we perceive them as aggressor (from </a:t>
            </a:r>
            <a:r>
              <a:rPr lang="en-CA" dirty="0" err="1"/>
              <a:t>Hoggan</a:t>
            </a:r>
            <a:r>
              <a:rPr lang="en-CA" dirty="0"/>
              <a:t>).</a:t>
            </a:r>
          </a:p>
        </p:txBody>
      </p:sp>
      <p:pic>
        <p:nvPicPr>
          <p:cNvPr id="5" name="Picture 4">
            <a:extLst>
              <a:ext uri="{FF2B5EF4-FFF2-40B4-BE49-F238E27FC236}">
                <a16:creationId xmlns:a16="http://schemas.microsoft.com/office/drawing/2014/main" id="{ADDC8E11-8196-4A6F-A14D-6B4EC5A67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519" y="4775445"/>
            <a:ext cx="3258766" cy="2082555"/>
          </a:xfrm>
          <a:prstGeom prst="rect">
            <a:avLst/>
          </a:prstGeom>
        </p:spPr>
      </p:pic>
    </p:spTree>
    <p:extLst>
      <p:ext uri="{BB962C8B-B14F-4D97-AF65-F5344CB8AC3E}">
        <p14:creationId xmlns:p14="http://schemas.microsoft.com/office/powerpoint/2010/main" val="3761495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7F04-B54E-43CD-BF19-F87B2623CEEF}"/>
              </a:ext>
            </a:extLst>
          </p:cNvPr>
          <p:cNvSpPr>
            <a:spLocks noGrp="1"/>
          </p:cNvSpPr>
          <p:nvPr>
            <p:ph type="title"/>
          </p:nvPr>
        </p:nvSpPr>
        <p:spPr/>
        <p:txBody>
          <a:bodyPr/>
          <a:lstStyle/>
          <a:p>
            <a:r>
              <a:rPr lang="en-CA" b="1" dirty="0"/>
              <a:t>Discussion: how can we avoid falling into the advocacy trap?</a:t>
            </a:r>
          </a:p>
        </p:txBody>
      </p:sp>
      <p:pic>
        <p:nvPicPr>
          <p:cNvPr id="5" name="Content Placeholder 4">
            <a:extLst>
              <a:ext uri="{FF2B5EF4-FFF2-40B4-BE49-F238E27FC236}">
                <a16:creationId xmlns:a16="http://schemas.microsoft.com/office/drawing/2014/main" id="{9EC31B81-BD31-4A16-A1B5-9CE684F4CA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7012" y="2281523"/>
            <a:ext cx="6435183" cy="3720341"/>
          </a:xfrm>
        </p:spPr>
      </p:pic>
    </p:spTree>
    <p:extLst>
      <p:ext uri="{BB962C8B-B14F-4D97-AF65-F5344CB8AC3E}">
        <p14:creationId xmlns:p14="http://schemas.microsoft.com/office/powerpoint/2010/main" val="22272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3024-259D-486A-B437-25C9A24673CC}"/>
              </a:ext>
            </a:extLst>
          </p:cNvPr>
          <p:cNvSpPr>
            <a:spLocks noGrp="1"/>
          </p:cNvSpPr>
          <p:nvPr>
            <p:ph type="title"/>
          </p:nvPr>
        </p:nvSpPr>
        <p:spPr/>
        <p:txBody>
          <a:bodyPr/>
          <a:lstStyle/>
          <a:p>
            <a:pPr algn="ctr"/>
            <a:r>
              <a:rPr lang="en-CA" b="1" dirty="0"/>
              <a:t>*break time*</a:t>
            </a:r>
          </a:p>
        </p:txBody>
      </p:sp>
      <p:pic>
        <p:nvPicPr>
          <p:cNvPr id="5" name="Content Placeholder 4">
            <a:extLst>
              <a:ext uri="{FF2B5EF4-FFF2-40B4-BE49-F238E27FC236}">
                <a16:creationId xmlns:a16="http://schemas.microsoft.com/office/drawing/2014/main" id="{5926F011-9408-41AF-A555-85D493F20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1141" y="1825625"/>
            <a:ext cx="3729718" cy="4351338"/>
          </a:xfrm>
        </p:spPr>
      </p:pic>
    </p:spTree>
    <p:extLst>
      <p:ext uri="{BB962C8B-B14F-4D97-AF65-F5344CB8AC3E}">
        <p14:creationId xmlns:p14="http://schemas.microsoft.com/office/powerpoint/2010/main" val="106078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C6F5-E41F-43AA-873E-7B6006A033AE}"/>
              </a:ext>
            </a:extLst>
          </p:cNvPr>
          <p:cNvSpPr>
            <a:spLocks noGrp="1"/>
          </p:cNvSpPr>
          <p:nvPr>
            <p:ph type="title"/>
          </p:nvPr>
        </p:nvSpPr>
        <p:spPr/>
        <p:txBody>
          <a:bodyPr>
            <a:normAutofit/>
          </a:bodyPr>
          <a:lstStyle/>
          <a:p>
            <a:pPr algn="ctr"/>
            <a:r>
              <a:rPr lang="en-CA" b="1" dirty="0"/>
              <a:t>Difference as a threat to identity</a:t>
            </a:r>
          </a:p>
        </p:txBody>
      </p:sp>
      <p:pic>
        <p:nvPicPr>
          <p:cNvPr id="5" name="Content Placeholder 4">
            <a:extLst>
              <a:ext uri="{FF2B5EF4-FFF2-40B4-BE49-F238E27FC236}">
                <a16:creationId xmlns:a16="http://schemas.microsoft.com/office/drawing/2014/main" id="{9BDFA7A6-279B-43BD-A68C-747EFCE0C3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6718" y="1543523"/>
            <a:ext cx="4721716" cy="4777266"/>
          </a:xfrm>
        </p:spPr>
      </p:pic>
    </p:spTree>
    <p:extLst>
      <p:ext uri="{BB962C8B-B14F-4D97-AF65-F5344CB8AC3E}">
        <p14:creationId xmlns:p14="http://schemas.microsoft.com/office/powerpoint/2010/main" val="212884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CC30-3291-4B73-9DED-60A638B83104}"/>
              </a:ext>
            </a:extLst>
          </p:cNvPr>
          <p:cNvSpPr>
            <a:spLocks noGrp="1"/>
          </p:cNvSpPr>
          <p:nvPr>
            <p:ph type="title"/>
          </p:nvPr>
        </p:nvSpPr>
        <p:spPr/>
        <p:txBody>
          <a:bodyPr/>
          <a:lstStyle/>
          <a:p>
            <a:r>
              <a:rPr lang="en-CA" dirty="0"/>
              <a:t>Shapiro on Negotiating the Nonnegotiable:</a:t>
            </a:r>
          </a:p>
        </p:txBody>
      </p:sp>
      <p:sp>
        <p:nvSpPr>
          <p:cNvPr id="3" name="Content Placeholder 2">
            <a:extLst>
              <a:ext uri="{FF2B5EF4-FFF2-40B4-BE49-F238E27FC236}">
                <a16:creationId xmlns:a16="http://schemas.microsoft.com/office/drawing/2014/main" id="{52F767DA-DBCD-4D08-BEC6-885EB280CFA7}"/>
              </a:ext>
            </a:extLst>
          </p:cNvPr>
          <p:cNvSpPr>
            <a:spLocks noGrp="1"/>
          </p:cNvSpPr>
          <p:nvPr>
            <p:ph idx="1"/>
          </p:nvPr>
        </p:nvSpPr>
        <p:spPr/>
        <p:txBody>
          <a:bodyPr/>
          <a:lstStyle/>
          <a:p>
            <a:r>
              <a:rPr lang="en-CA" dirty="0"/>
              <a:t>“When our identity feels threatened, we tend to react with a rigid set of behaviours that neuroscientists call a threat response.”</a:t>
            </a:r>
          </a:p>
          <a:p>
            <a:endParaRPr lang="en-CA" dirty="0"/>
          </a:p>
          <a:p>
            <a:r>
              <a:rPr lang="en-CA" dirty="0"/>
              <a:t>This threat plays into what sociologists call our in-group/out-group status or, as Shapiro puts it, our “Tribes Effect.” With the Tribes Effect, minor differences can lead to feelings of threat.</a:t>
            </a:r>
          </a:p>
          <a:p>
            <a:pPr marL="0" indent="0">
              <a:buNone/>
            </a:pPr>
            <a:endParaRPr lang="en-CA" dirty="0"/>
          </a:p>
        </p:txBody>
      </p:sp>
    </p:spTree>
    <p:extLst>
      <p:ext uri="{BB962C8B-B14F-4D97-AF65-F5344CB8AC3E}">
        <p14:creationId xmlns:p14="http://schemas.microsoft.com/office/powerpoint/2010/main" val="361990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04AA-7304-41C6-BEA0-1FF7C4A44B20}"/>
              </a:ext>
            </a:extLst>
          </p:cNvPr>
          <p:cNvSpPr>
            <a:spLocks noGrp="1"/>
          </p:cNvSpPr>
          <p:nvPr>
            <p:ph type="title"/>
          </p:nvPr>
        </p:nvSpPr>
        <p:spPr/>
        <p:txBody>
          <a:bodyPr/>
          <a:lstStyle/>
          <a:p>
            <a:pPr algn="ctr"/>
            <a:r>
              <a:rPr lang="en-CA" b="1" dirty="0"/>
              <a:t>5 Lures of the tribal mind</a:t>
            </a:r>
          </a:p>
        </p:txBody>
      </p:sp>
      <p:sp>
        <p:nvSpPr>
          <p:cNvPr id="3" name="Content Placeholder 2">
            <a:extLst>
              <a:ext uri="{FF2B5EF4-FFF2-40B4-BE49-F238E27FC236}">
                <a16:creationId xmlns:a16="http://schemas.microsoft.com/office/drawing/2014/main" id="{57288ACE-79BA-46AE-890E-7784CE4D4A72}"/>
              </a:ext>
            </a:extLst>
          </p:cNvPr>
          <p:cNvSpPr>
            <a:spLocks noGrp="1"/>
          </p:cNvSpPr>
          <p:nvPr>
            <p:ph idx="1"/>
          </p:nvPr>
        </p:nvSpPr>
        <p:spPr/>
        <p:txBody>
          <a:bodyPr/>
          <a:lstStyle/>
          <a:p>
            <a:r>
              <a:rPr lang="en-CA" dirty="0"/>
              <a:t>vertigo</a:t>
            </a:r>
          </a:p>
          <a:p>
            <a:r>
              <a:rPr lang="en-CA" dirty="0"/>
              <a:t>repetition compulsion</a:t>
            </a:r>
          </a:p>
          <a:p>
            <a:r>
              <a:rPr lang="en-CA" dirty="0"/>
              <a:t>taboos</a:t>
            </a:r>
          </a:p>
          <a:p>
            <a:r>
              <a:rPr lang="en-CA" dirty="0"/>
              <a:t>assault on the sacred</a:t>
            </a:r>
          </a:p>
          <a:p>
            <a:r>
              <a:rPr lang="en-CA" dirty="0"/>
              <a:t>identity politics</a:t>
            </a:r>
          </a:p>
          <a:p>
            <a:endParaRPr lang="en-CA" dirty="0"/>
          </a:p>
        </p:txBody>
      </p:sp>
      <p:pic>
        <p:nvPicPr>
          <p:cNvPr id="6" name="Picture 5">
            <a:extLst>
              <a:ext uri="{FF2B5EF4-FFF2-40B4-BE49-F238E27FC236}">
                <a16:creationId xmlns:a16="http://schemas.microsoft.com/office/drawing/2014/main" id="{AD5A9972-9375-42B5-B05A-C3946A336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566" y="1825625"/>
            <a:ext cx="4469140" cy="3429000"/>
          </a:xfrm>
          <a:prstGeom prst="rect">
            <a:avLst/>
          </a:prstGeom>
        </p:spPr>
      </p:pic>
    </p:spTree>
    <p:extLst>
      <p:ext uri="{BB962C8B-B14F-4D97-AF65-F5344CB8AC3E}">
        <p14:creationId xmlns:p14="http://schemas.microsoft.com/office/powerpoint/2010/main" val="24227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8ECEB-8F2E-4BB7-9881-9EB1AC657A1F}"/>
              </a:ext>
            </a:extLst>
          </p:cNvPr>
          <p:cNvSpPr>
            <a:spLocks noGrp="1"/>
          </p:cNvSpPr>
          <p:nvPr>
            <p:ph type="title"/>
          </p:nvPr>
        </p:nvSpPr>
        <p:spPr/>
        <p:txBody>
          <a:bodyPr/>
          <a:lstStyle/>
          <a:p>
            <a:pPr algn="ctr"/>
            <a:r>
              <a:rPr lang="en-CA" b="1" dirty="0"/>
              <a:t>The Five Pillars of Identity </a:t>
            </a:r>
            <a:r>
              <a:rPr lang="en-CA" sz="3200" b="1" dirty="0"/>
              <a:t>(Daniel Shapiro)</a:t>
            </a:r>
          </a:p>
        </p:txBody>
      </p:sp>
      <p:sp>
        <p:nvSpPr>
          <p:cNvPr id="3" name="Content Placeholder 2">
            <a:extLst>
              <a:ext uri="{FF2B5EF4-FFF2-40B4-BE49-F238E27FC236}">
                <a16:creationId xmlns:a16="http://schemas.microsoft.com/office/drawing/2014/main" id="{656AC3F7-9A4C-4836-81D1-4ABE97B95ECA}"/>
              </a:ext>
            </a:extLst>
          </p:cNvPr>
          <p:cNvSpPr>
            <a:spLocks noGrp="1"/>
          </p:cNvSpPr>
          <p:nvPr>
            <p:ph idx="1"/>
          </p:nvPr>
        </p:nvSpPr>
        <p:spPr/>
        <p:txBody>
          <a:bodyPr/>
          <a:lstStyle/>
          <a:p>
            <a:r>
              <a:rPr lang="en-CA" b="1" dirty="0"/>
              <a:t>Beliefs</a:t>
            </a:r>
            <a:r>
              <a:rPr lang="en-CA" dirty="0"/>
              <a:t> – refer to specific ideas you hold as true</a:t>
            </a:r>
          </a:p>
          <a:p>
            <a:r>
              <a:rPr lang="en-CA" b="1" dirty="0"/>
              <a:t>Rituals</a:t>
            </a:r>
            <a:r>
              <a:rPr lang="en-CA" dirty="0"/>
              <a:t> – personally meaningful customs and ceremonial acts, such as holidays, rites of passage, family dinner, prayer</a:t>
            </a:r>
          </a:p>
          <a:p>
            <a:r>
              <a:rPr lang="en-CA" b="1" dirty="0"/>
              <a:t>Allegiances</a:t>
            </a:r>
            <a:r>
              <a:rPr lang="en-CA" dirty="0"/>
              <a:t> – loyalty ties to an individual or group</a:t>
            </a:r>
          </a:p>
          <a:p>
            <a:r>
              <a:rPr lang="en-CA" b="1" dirty="0"/>
              <a:t>Values</a:t>
            </a:r>
            <a:r>
              <a:rPr lang="en-CA" dirty="0"/>
              <a:t> – guiding principles and overarching ideas, such as justice, compassion, freedom.</a:t>
            </a:r>
          </a:p>
          <a:p>
            <a:r>
              <a:rPr lang="en-CA" b="1" dirty="0"/>
              <a:t>Emotionally meaningful experiences </a:t>
            </a:r>
            <a:r>
              <a:rPr lang="en-CA" dirty="0"/>
              <a:t>– intense positive or negative events that define a part of you – could be the day your first child was born or a memory of violence against you or your group. </a:t>
            </a:r>
          </a:p>
        </p:txBody>
      </p:sp>
    </p:spTree>
    <p:extLst>
      <p:ext uri="{BB962C8B-B14F-4D97-AF65-F5344CB8AC3E}">
        <p14:creationId xmlns:p14="http://schemas.microsoft.com/office/powerpoint/2010/main" val="85466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4800-0F64-43B4-AFEC-1994334DC58F}"/>
              </a:ext>
            </a:extLst>
          </p:cNvPr>
          <p:cNvSpPr>
            <a:spLocks noGrp="1"/>
          </p:cNvSpPr>
          <p:nvPr>
            <p:ph type="title"/>
          </p:nvPr>
        </p:nvSpPr>
        <p:spPr/>
        <p:txBody>
          <a:bodyPr/>
          <a:lstStyle/>
          <a:p>
            <a:r>
              <a:rPr lang="en-CA" dirty="0"/>
              <a:t>Let’s look at some examples and see which of the 5 we can relate these comments into.</a:t>
            </a:r>
          </a:p>
        </p:txBody>
      </p:sp>
      <p:pic>
        <p:nvPicPr>
          <p:cNvPr id="5" name="Content Placeholder 4">
            <a:extLst>
              <a:ext uri="{FF2B5EF4-FFF2-40B4-BE49-F238E27FC236}">
                <a16:creationId xmlns:a16="http://schemas.microsoft.com/office/drawing/2014/main" id="{4ECFE0E3-E071-48D2-8A64-85253E530C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1951" y="1825625"/>
            <a:ext cx="3108098" cy="4351338"/>
          </a:xfrm>
        </p:spPr>
      </p:pic>
    </p:spTree>
    <p:extLst>
      <p:ext uri="{BB962C8B-B14F-4D97-AF65-F5344CB8AC3E}">
        <p14:creationId xmlns:p14="http://schemas.microsoft.com/office/powerpoint/2010/main" val="155470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7283-B122-40AB-BC9B-5EC8FD3E9BF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1E50EB1B-4168-48D5-925A-E2B9FF6D26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95" y="-894943"/>
            <a:ext cx="13639237" cy="10229428"/>
          </a:xfrm>
        </p:spPr>
      </p:pic>
    </p:spTree>
    <p:extLst>
      <p:ext uri="{BB962C8B-B14F-4D97-AF65-F5344CB8AC3E}">
        <p14:creationId xmlns:p14="http://schemas.microsoft.com/office/powerpoint/2010/main" val="387346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82EB-1C16-4A03-89A0-1BBD19871176}"/>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2ECB9849-94CE-478C-B4EE-231E551E17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0553" y="-2431122"/>
            <a:ext cx="15330791" cy="11498095"/>
          </a:xfrm>
        </p:spPr>
      </p:pic>
    </p:spTree>
    <p:extLst>
      <p:ext uri="{BB962C8B-B14F-4D97-AF65-F5344CB8AC3E}">
        <p14:creationId xmlns:p14="http://schemas.microsoft.com/office/powerpoint/2010/main" val="213310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3C96-D396-4A98-AD60-7E3D168F96C1}"/>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36E360F1-8857-4E6E-8A8B-AE4E424E2A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778" y="126460"/>
            <a:ext cx="11187048" cy="7647539"/>
          </a:xfrm>
        </p:spPr>
      </p:pic>
    </p:spTree>
    <p:extLst>
      <p:ext uri="{BB962C8B-B14F-4D97-AF65-F5344CB8AC3E}">
        <p14:creationId xmlns:p14="http://schemas.microsoft.com/office/powerpoint/2010/main" val="3761608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TotalTime>
  <Words>291</Words>
  <Application>Microsoft Office PowerPoint</Application>
  <PresentationFormat>Widescreen</PresentationFormat>
  <Paragraphs>29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Dealing with the tough stuff</vt:lpstr>
      <vt:lpstr>Difference as a threat to identity</vt:lpstr>
      <vt:lpstr>Shapiro on Negotiating the Nonnegotiable:</vt:lpstr>
      <vt:lpstr>5 Lures of the tribal mind</vt:lpstr>
      <vt:lpstr>The Five Pillars of Identity (Daniel Shapiro)</vt:lpstr>
      <vt:lpstr>Let’s look at some examples and see which of the 5 we can relate these comments into.</vt:lpstr>
      <vt:lpstr>PowerPoint Presentation</vt:lpstr>
      <vt:lpstr>PowerPoint Presentation</vt:lpstr>
      <vt:lpstr>PowerPoint Presentation</vt:lpstr>
      <vt:lpstr>PowerPoint Presentation</vt:lpstr>
      <vt:lpstr>PowerPoint Presentation</vt:lpstr>
      <vt:lpstr>PowerPoint Presentation</vt:lpstr>
      <vt:lpstr>Tribes effect </vt:lpstr>
      <vt:lpstr>Advocacy trap - Conner</vt:lpstr>
      <vt:lpstr>Discussion: how can we avoid falling into the advocacy trap?</vt:lpstr>
      <vt:lpstr>*break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Negotiating the tough stuff</dc:title>
  <dc:creator>Laura</dc:creator>
  <cp:lastModifiedBy>Laura</cp:lastModifiedBy>
  <cp:revision>16</cp:revision>
  <dcterms:created xsi:type="dcterms:W3CDTF">2018-03-23T23:51:13Z</dcterms:created>
  <dcterms:modified xsi:type="dcterms:W3CDTF">2018-03-24T13:45:13Z</dcterms:modified>
</cp:coreProperties>
</file>