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8" r:id="rId3"/>
    <p:sldId id="294" r:id="rId4"/>
    <p:sldId id="300" r:id="rId5"/>
    <p:sldId id="295" r:id="rId6"/>
    <p:sldId id="296" r:id="rId7"/>
    <p:sldId id="299" r:id="rId8"/>
    <p:sldId id="29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3159-A0D6-40AD-9A4D-8CA6E0128A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4906E81-C3AD-4CD2-A298-6A3C90E558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EFA5E8C-2854-4A06-91BB-FC6FA48275D0}"/>
              </a:ext>
            </a:extLst>
          </p:cNvPr>
          <p:cNvSpPr>
            <a:spLocks noGrp="1"/>
          </p:cNvSpPr>
          <p:nvPr>
            <p:ph type="dt" sz="half" idx="10"/>
          </p:nvPr>
        </p:nvSpPr>
        <p:spPr/>
        <p:txBody>
          <a:bodyPr/>
          <a:lstStyle/>
          <a:p>
            <a:fld id="{991BBF4B-2AA9-4131-80F6-98BA305F9760}" type="datetimeFigureOut">
              <a:rPr lang="en-CA" smtClean="0"/>
              <a:t>2020-06-21</a:t>
            </a:fld>
            <a:endParaRPr lang="en-CA"/>
          </a:p>
        </p:txBody>
      </p:sp>
      <p:sp>
        <p:nvSpPr>
          <p:cNvPr id="5" name="Footer Placeholder 4">
            <a:extLst>
              <a:ext uri="{FF2B5EF4-FFF2-40B4-BE49-F238E27FC236}">
                <a16:creationId xmlns:a16="http://schemas.microsoft.com/office/drawing/2014/main" id="{9F29292D-D83C-4556-9860-56FDFFD8A2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1AB278B-1CC8-4C00-AFE5-7ED9F997FAE9}"/>
              </a:ext>
            </a:extLst>
          </p:cNvPr>
          <p:cNvSpPr>
            <a:spLocks noGrp="1"/>
          </p:cNvSpPr>
          <p:nvPr>
            <p:ph type="sldNum" sz="quarter" idx="12"/>
          </p:nvPr>
        </p:nvSpPr>
        <p:spPr/>
        <p:txBody>
          <a:bodyPr/>
          <a:lstStyle/>
          <a:p>
            <a:fld id="{4717F247-9ACC-434E-826C-6530C5C7F137}" type="slidenum">
              <a:rPr lang="en-CA" smtClean="0"/>
              <a:t>‹#›</a:t>
            </a:fld>
            <a:endParaRPr lang="en-CA"/>
          </a:p>
        </p:txBody>
      </p:sp>
    </p:spTree>
    <p:extLst>
      <p:ext uri="{BB962C8B-B14F-4D97-AF65-F5344CB8AC3E}">
        <p14:creationId xmlns:p14="http://schemas.microsoft.com/office/powerpoint/2010/main" val="2719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F7AEE-FEDA-4724-A556-96846F95E28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DCD1370-2270-46C1-B4D3-5733FDE051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2659708-4B7F-431B-B031-1CED7607E34D}"/>
              </a:ext>
            </a:extLst>
          </p:cNvPr>
          <p:cNvSpPr>
            <a:spLocks noGrp="1"/>
          </p:cNvSpPr>
          <p:nvPr>
            <p:ph type="dt" sz="half" idx="10"/>
          </p:nvPr>
        </p:nvSpPr>
        <p:spPr/>
        <p:txBody>
          <a:bodyPr/>
          <a:lstStyle/>
          <a:p>
            <a:fld id="{991BBF4B-2AA9-4131-80F6-98BA305F9760}" type="datetimeFigureOut">
              <a:rPr lang="en-CA" smtClean="0"/>
              <a:t>2020-06-21</a:t>
            </a:fld>
            <a:endParaRPr lang="en-CA"/>
          </a:p>
        </p:txBody>
      </p:sp>
      <p:sp>
        <p:nvSpPr>
          <p:cNvPr id="5" name="Footer Placeholder 4">
            <a:extLst>
              <a:ext uri="{FF2B5EF4-FFF2-40B4-BE49-F238E27FC236}">
                <a16:creationId xmlns:a16="http://schemas.microsoft.com/office/drawing/2014/main" id="{D9AFD618-6FC9-4A1D-B6EF-9F46E1EEE76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1B49F44-4583-4AE7-A118-5B7B26C3B8FD}"/>
              </a:ext>
            </a:extLst>
          </p:cNvPr>
          <p:cNvSpPr>
            <a:spLocks noGrp="1"/>
          </p:cNvSpPr>
          <p:nvPr>
            <p:ph type="sldNum" sz="quarter" idx="12"/>
          </p:nvPr>
        </p:nvSpPr>
        <p:spPr/>
        <p:txBody>
          <a:bodyPr/>
          <a:lstStyle/>
          <a:p>
            <a:fld id="{4717F247-9ACC-434E-826C-6530C5C7F137}" type="slidenum">
              <a:rPr lang="en-CA" smtClean="0"/>
              <a:t>‹#›</a:t>
            </a:fld>
            <a:endParaRPr lang="en-CA"/>
          </a:p>
        </p:txBody>
      </p:sp>
    </p:spTree>
    <p:extLst>
      <p:ext uri="{BB962C8B-B14F-4D97-AF65-F5344CB8AC3E}">
        <p14:creationId xmlns:p14="http://schemas.microsoft.com/office/powerpoint/2010/main" val="249607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E6B4F9-6F98-4A08-8F3D-D6D3CAD933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7AF21-BF6A-4DF6-8CF9-CE7668687A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A4948E4-578B-42E2-A0EB-2EB08B247F98}"/>
              </a:ext>
            </a:extLst>
          </p:cNvPr>
          <p:cNvSpPr>
            <a:spLocks noGrp="1"/>
          </p:cNvSpPr>
          <p:nvPr>
            <p:ph type="dt" sz="half" idx="10"/>
          </p:nvPr>
        </p:nvSpPr>
        <p:spPr/>
        <p:txBody>
          <a:bodyPr/>
          <a:lstStyle/>
          <a:p>
            <a:fld id="{991BBF4B-2AA9-4131-80F6-98BA305F9760}" type="datetimeFigureOut">
              <a:rPr lang="en-CA" smtClean="0"/>
              <a:t>2020-06-21</a:t>
            </a:fld>
            <a:endParaRPr lang="en-CA"/>
          </a:p>
        </p:txBody>
      </p:sp>
      <p:sp>
        <p:nvSpPr>
          <p:cNvPr id="5" name="Footer Placeholder 4">
            <a:extLst>
              <a:ext uri="{FF2B5EF4-FFF2-40B4-BE49-F238E27FC236}">
                <a16:creationId xmlns:a16="http://schemas.microsoft.com/office/drawing/2014/main" id="{11D81369-9128-4E28-95C2-6CA0A2E41E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8B801FD-D0AC-4D7E-8DA4-C68AD46944CF}"/>
              </a:ext>
            </a:extLst>
          </p:cNvPr>
          <p:cNvSpPr>
            <a:spLocks noGrp="1"/>
          </p:cNvSpPr>
          <p:nvPr>
            <p:ph type="sldNum" sz="quarter" idx="12"/>
          </p:nvPr>
        </p:nvSpPr>
        <p:spPr/>
        <p:txBody>
          <a:bodyPr/>
          <a:lstStyle/>
          <a:p>
            <a:fld id="{4717F247-9ACC-434E-826C-6530C5C7F137}" type="slidenum">
              <a:rPr lang="en-CA" smtClean="0"/>
              <a:t>‹#›</a:t>
            </a:fld>
            <a:endParaRPr lang="en-CA"/>
          </a:p>
        </p:txBody>
      </p:sp>
    </p:spTree>
    <p:extLst>
      <p:ext uri="{BB962C8B-B14F-4D97-AF65-F5344CB8AC3E}">
        <p14:creationId xmlns:p14="http://schemas.microsoft.com/office/powerpoint/2010/main" val="72550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7918-EBCB-4123-857D-BB77D21CBD7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35CA587-4DA9-488E-8025-0DE4DFBEC8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23CA7D1-169E-4C92-8C2F-A51DC3C6D7F6}"/>
              </a:ext>
            </a:extLst>
          </p:cNvPr>
          <p:cNvSpPr>
            <a:spLocks noGrp="1"/>
          </p:cNvSpPr>
          <p:nvPr>
            <p:ph type="dt" sz="half" idx="10"/>
          </p:nvPr>
        </p:nvSpPr>
        <p:spPr/>
        <p:txBody>
          <a:bodyPr/>
          <a:lstStyle/>
          <a:p>
            <a:fld id="{991BBF4B-2AA9-4131-80F6-98BA305F9760}" type="datetimeFigureOut">
              <a:rPr lang="en-CA" smtClean="0"/>
              <a:t>2020-06-21</a:t>
            </a:fld>
            <a:endParaRPr lang="en-CA"/>
          </a:p>
        </p:txBody>
      </p:sp>
      <p:sp>
        <p:nvSpPr>
          <p:cNvPr id="5" name="Footer Placeholder 4">
            <a:extLst>
              <a:ext uri="{FF2B5EF4-FFF2-40B4-BE49-F238E27FC236}">
                <a16:creationId xmlns:a16="http://schemas.microsoft.com/office/drawing/2014/main" id="{D94946CA-F437-4312-8BC1-9432B675DC0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B45D934-C57C-4E38-AC3C-1B3D40BE5192}"/>
              </a:ext>
            </a:extLst>
          </p:cNvPr>
          <p:cNvSpPr>
            <a:spLocks noGrp="1"/>
          </p:cNvSpPr>
          <p:nvPr>
            <p:ph type="sldNum" sz="quarter" idx="12"/>
          </p:nvPr>
        </p:nvSpPr>
        <p:spPr/>
        <p:txBody>
          <a:bodyPr/>
          <a:lstStyle/>
          <a:p>
            <a:fld id="{4717F247-9ACC-434E-826C-6530C5C7F137}" type="slidenum">
              <a:rPr lang="en-CA" smtClean="0"/>
              <a:t>‹#›</a:t>
            </a:fld>
            <a:endParaRPr lang="en-CA"/>
          </a:p>
        </p:txBody>
      </p:sp>
    </p:spTree>
    <p:extLst>
      <p:ext uri="{BB962C8B-B14F-4D97-AF65-F5344CB8AC3E}">
        <p14:creationId xmlns:p14="http://schemas.microsoft.com/office/powerpoint/2010/main" val="179223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9A1C-ACFD-40D3-B3E3-9C35722B04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65E6878-37C7-464D-9BA9-5C04DBE7FC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806C8-11CD-4FED-915B-B73DEF39F3CE}"/>
              </a:ext>
            </a:extLst>
          </p:cNvPr>
          <p:cNvSpPr>
            <a:spLocks noGrp="1"/>
          </p:cNvSpPr>
          <p:nvPr>
            <p:ph type="dt" sz="half" idx="10"/>
          </p:nvPr>
        </p:nvSpPr>
        <p:spPr/>
        <p:txBody>
          <a:bodyPr/>
          <a:lstStyle/>
          <a:p>
            <a:fld id="{991BBF4B-2AA9-4131-80F6-98BA305F9760}" type="datetimeFigureOut">
              <a:rPr lang="en-CA" smtClean="0"/>
              <a:t>2020-06-21</a:t>
            </a:fld>
            <a:endParaRPr lang="en-CA"/>
          </a:p>
        </p:txBody>
      </p:sp>
      <p:sp>
        <p:nvSpPr>
          <p:cNvPr id="5" name="Footer Placeholder 4">
            <a:extLst>
              <a:ext uri="{FF2B5EF4-FFF2-40B4-BE49-F238E27FC236}">
                <a16:creationId xmlns:a16="http://schemas.microsoft.com/office/drawing/2014/main" id="{604125D0-7375-4C29-8860-2DD670E915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91DECB6-34C2-4576-9F6C-9E8A1DDBCA99}"/>
              </a:ext>
            </a:extLst>
          </p:cNvPr>
          <p:cNvSpPr>
            <a:spLocks noGrp="1"/>
          </p:cNvSpPr>
          <p:nvPr>
            <p:ph type="sldNum" sz="quarter" idx="12"/>
          </p:nvPr>
        </p:nvSpPr>
        <p:spPr/>
        <p:txBody>
          <a:bodyPr/>
          <a:lstStyle/>
          <a:p>
            <a:fld id="{4717F247-9ACC-434E-826C-6530C5C7F137}" type="slidenum">
              <a:rPr lang="en-CA" smtClean="0"/>
              <a:t>‹#›</a:t>
            </a:fld>
            <a:endParaRPr lang="en-CA"/>
          </a:p>
        </p:txBody>
      </p:sp>
    </p:spTree>
    <p:extLst>
      <p:ext uri="{BB962C8B-B14F-4D97-AF65-F5344CB8AC3E}">
        <p14:creationId xmlns:p14="http://schemas.microsoft.com/office/powerpoint/2010/main" val="292144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CCB8-BF75-458E-91EC-B2AB9FE4935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88FE974-CF1A-4D87-8263-8ABFA74530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3CD1182-70BC-4159-8380-0E15E5185D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CB659BF-462F-4708-89C9-14F934D9492A}"/>
              </a:ext>
            </a:extLst>
          </p:cNvPr>
          <p:cNvSpPr>
            <a:spLocks noGrp="1"/>
          </p:cNvSpPr>
          <p:nvPr>
            <p:ph type="dt" sz="half" idx="10"/>
          </p:nvPr>
        </p:nvSpPr>
        <p:spPr/>
        <p:txBody>
          <a:bodyPr/>
          <a:lstStyle/>
          <a:p>
            <a:fld id="{991BBF4B-2AA9-4131-80F6-98BA305F9760}" type="datetimeFigureOut">
              <a:rPr lang="en-CA" smtClean="0"/>
              <a:t>2020-06-21</a:t>
            </a:fld>
            <a:endParaRPr lang="en-CA"/>
          </a:p>
        </p:txBody>
      </p:sp>
      <p:sp>
        <p:nvSpPr>
          <p:cNvPr id="6" name="Footer Placeholder 5">
            <a:extLst>
              <a:ext uri="{FF2B5EF4-FFF2-40B4-BE49-F238E27FC236}">
                <a16:creationId xmlns:a16="http://schemas.microsoft.com/office/drawing/2014/main" id="{4AE5F049-F26D-4E60-98EB-1F4C3233A75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10C26C4-539C-41D9-8936-C63BEED935B8}"/>
              </a:ext>
            </a:extLst>
          </p:cNvPr>
          <p:cNvSpPr>
            <a:spLocks noGrp="1"/>
          </p:cNvSpPr>
          <p:nvPr>
            <p:ph type="sldNum" sz="quarter" idx="12"/>
          </p:nvPr>
        </p:nvSpPr>
        <p:spPr/>
        <p:txBody>
          <a:bodyPr/>
          <a:lstStyle/>
          <a:p>
            <a:fld id="{4717F247-9ACC-434E-826C-6530C5C7F137}" type="slidenum">
              <a:rPr lang="en-CA" smtClean="0"/>
              <a:t>‹#›</a:t>
            </a:fld>
            <a:endParaRPr lang="en-CA"/>
          </a:p>
        </p:txBody>
      </p:sp>
    </p:spTree>
    <p:extLst>
      <p:ext uri="{BB962C8B-B14F-4D97-AF65-F5344CB8AC3E}">
        <p14:creationId xmlns:p14="http://schemas.microsoft.com/office/powerpoint/2010/main" val="116507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B259F-E521-4C4A-9580-81CB5B1CF48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BB02ABA-4F8D-4EC6-BD09-A8F5FF15F9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890486-69C5-4CDF-AC6A-9D78B2F9DD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FFD17C6-19EA-4B2C-AA87-C367D3256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53FB7F-39E2-4910-A654-755E71903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5990CAF-F571-4BC2-AC0E-F80A5AA308E8}"/>
              </a:ext>
            </a:extLst>
          </p:cNvPr>
          <p:cNvSpPr>
            <a:spLocks noGrp="1"/>
          </p:cNvSpPr>
          <p:nvPr>
            <p:ph type="dt" sz="half" idx="10"/>
          </p:nvPr>
        </p:nvSpPr>
        <p:spPr/>
        <p:txBody>
          <a:bodyPr/>
          <a:lstStyle/>
          <a:p>
            <a:fld id="{991BBF4B-2AA9-4131-80F6-98BA305F9760}" type="datetimeFigureOut">
              <a:rPr lang="en-CA" smtClean="0"/>
              <a:t>2020-06-21</a:t>
            </a:fld>
            <a:endParaRPr lang="en-CA"/>
          </a:p>
        </p:txBody>
      </p:sp>
      <p:sp>
        <p:nvSpPr>
          <p:cNvPr id="8" name="Footer Placeholder 7">
            <a:extLst>
              <a:ext uri="{FF2B5EF4-FFF2-40B4-BE49-F238E27FC236}">
                <a16:creationId xmlns:a16="http://schemas.microsoft.com/office/drawing/2014/main" id="{1B283AF9-2CC9-46B7-A4E8-409C22C4616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3D456E5-F9C2-4B3C-BD25-A58B5F1AD46A}"/>
              </a:ext>
            </a:extLst>
          </p:cNvPr>
          <p:cNvSpPr>
            <a:spLocks noGrp="1"/>
          </p:cNvSpPr>
          <p:nvPr>
            <p:ph type="sldNum" sz="quarter" idx="12"/>
          </p:nvPr>
        </p:nvSpPr>
        <p:spPr/>
        <p:txBody>
          <a:bodyPr/>
          <a:lstStyle/>
          <a:p>
            <a:fld id="{4717F247-9ACC-434E-826C-6530C5C7F137}" type="slidenum">
              <a:rPr lang="en-CA" smtClean="0"/>
              <a:t>‹#›</a:t>
            </a:fld>
            <a:endParaRPr lang="en-CA"/>
          </a:p>
        </p:txBody>
      </p:sp>
    </p:spTree>
    <p:extLst>
      <p:ext uri="{BB962C8B-B14F-4D97-AF65-F5344CB8AC3E}">
        <p14:creationId xmlns:p14="http://schemas.microsoft.com/office/powerpoint/2010/main" val="205387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0E0E-2B38-48CD-88B3-A39257D3F7F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DE84620-1CA0-4E69-9EFF-AD8D0EA1F454}"/>
              </a:ext>
            </a:extLst>
          </p:cNvPr>
          <p:cNvSpPr>
            <a:spLocks noGrp="1"/>
          </p:cNvSpPr>
          <p:nvPr>
            <p:ph type="dt" sz="half" idx="10"/>
          </p:nvPr>
        </p:nvSpPr>
        <p:spPr/>
        <p:txBody>
          <a:bodyPr/>
          <a:lstStyle/>
          <a:p>
            <a:fld id="{991BBF4B-2AA9-4131-80F6-98BA305F9760}" type="datetimeFigureOut">
              <a:rPr lang="en-CA" smtClean="0"/>
              <a:t>2020-06-21</a:t>
            </a:fld>
            <a:endParaRPr lang="en-CA"/>
          </a:p>
        </p:txBody>
      </p:sp>
      <p:sp>
        <p:nvSpPr>
          <p:cNvPr id="4" name="Footer Placeholder 3">
            <a:extLst>
              <a:ext uri="{FF2B5EF4-FFF2-40B4-BE49-F238E27FC236}">
                <a16:creationId xmlns:a16="http://schemas.microsoft.com/office/drawing/2014/main" id="{4B16822D-141C-4219-9D93-2656F663546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4699C66-FC96-4FC6-A861-A0723702E52E}"/>
              </a:ext>
            </a:extLst>
          </p:cNvPr>
          <p:cNvSpPr>
            <a:spLocks noGrp="1"/>
          </p:cNvSpPr>
          <p:nvPr>
            <p:ph type="sldNum" sz="quarter" idx="12"/>
          </p:nvPr>
        </p:nvSpPr>
        <p:spPr/>
        <p:txBody>
          <a:bodyPr/>
          <a:lstStyle/>
          <a:p>
            <a:fld id="{4717F247-9ACC-434E-826C-6530C5C7F137}" type="slidenum">
              <a:rPr lang="en-CA" smtClean="0"/>
              <a:t>‹#›</a:t>
            </a:fld>
            <a:endParaRPr lang="en-CA"/>
          </a:p>
        </p:txBody>
      </p:sp>
    </p:spTree>
    <p:extLst>
      <p:ext uri="{BB962C8B-B14F-4D97-AF65-F5344CB8AC3E}">
        <p14:creationId xmlns:p14="http://schemas.microsoft.com/office/powerpoint/2010/main" val="399900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D07BAF-3C7F-4503-BA11-B538FEE68D7E}"/>
              </a:ext>
            </a:extLst>
          </p:cNvPr>
          <p:cNvSpPr>
            <a:spLocks noGrp="1"/>
          </p:cNvSpPr>
          <p:nvPr>
            <p:ph type="dt" sz="half" idx="10"/>
          </p:nvPr>
        </p:nvSpPr>
        <p:spPr/>
        <p:txBody>
          <a:bodyPr/>
          <a:lstStyle/>
          <a:p>
            <a:fld id="{991BBF4B-2AA9-4131-80F6-98BA305F9760}" type="datetimeFigureOut">
              <a:rPr lang="en-CA" smtClean="0"/>
              <a:t>2020-06-21</a:t>
            </a:fld>
            <a:endParaRPr lang="en-CA"/>
          </a:p>
        </p:txBody>
      </p:sp>
      <p:sp>
        <p:nvSpPr>
          <p:cNvPr id="3" name="Footer Placeholder 2">
            <a:extLst>
              <a:ext uri="{FF2B5EF4-FFF2-40B4-BE49-F238E27FC236}">
                <a16:creationId xmlns:a16="http://schemas.microsoft.com/office/drawing/2014/main" id="{2C3D803C-8EAE-4905-89F2-08B3BB65C92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62F2795-0257-41CE-81B6-36F560060DEA}"/>
              </a:ext>
            </a:extLst>
          </p:cNvPr>
          <p:cNvSpPr>
            <a:spLocks noGrp="1"/>
          </p:cNvSpPr>
          <p:nvPr>
            <p:ph type="sldNum" sz="quarter" idx="12"/>
          </p:nvPr>
        </p:nvSpPr>
        <p:spPr/>
        <p:txBody>
          <a:bodyPr/>
          <a:lstStyle/>
          <a:p>
            <a:fld id="{4717F247-9ACC-434E-826C-6530C5C7F137}" type="slidenum">
              <a:rPr lang="en-CA" smtClean="0"/>
              <a:t>‹#›</a:t>
            </a:fld>
            <a:endParaRPr lang="en-CA"/>
          </a:p>
        </p:txBody>
      </p:sp>
    </p:spTree>
    <p:extLst>
      <p:ext uri="{BB962C8B-B14F-4D97-AF65-F5344CB8AC3E}">
        <p14:creationId xmlns:p14="http://schemas.microsoft.com/office/powerpoint/2010/main" val="398065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D4162-DE15-4DE0-8237-531783CBC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E941CA2-985A-47AB-8CAD-F38A7E45A1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9FD91E0-3779-4834-B69C-C26F94DB90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452A45-DB3E-475A-8C31-E74972AB0036}"/>
              </a:ext>
            </a:extLst>
          </p:cNvPr>
          <p:cNvSpPr>
            <a:spLocks noGrp="1"/>
          </p:cNvSpPr>
          <p:nvPr>
            <p:ph type="dt" sz="half" idx="10"/>
          </p:nvPr>
        </p:nvSpPr>
        <p:spPr/>
        <p:txBody>
          <a:bodyPr/>
          <a:lstStyle/>
          <a:p>
            <a:fld id="{991BBF4B-2AA9-4131-80F6-98BA305F9760}" type="datetimeFigureOut">
              <a:rPr lang="en-CA" smtClean="0"/>
              <a:t>2020-06-21</a:t>
            </a:fld>
            <a:endParaRPr lang="en-CA"/>
          </a:p>
        </p:txBody>
      </p:sp>
      <p:sp>
        <p:nvSpPr>
          <p:cNvPr id="6" name="Footer Placeholder 5">
            <a:extLst>
              <a:ext uri="{FF2B5EF4-FFF2-40B4-BE49-F238E27FC236}">
                <a16:creationId xmlns:a16="http://schemas.microsoft.com/office/drawing/2014/main" id="{03362EE1-0B32-4C69-B99D-E078F823F66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5374EBF-3C43-4246-8435-29667BB0F403}"/>
              </a:ext>
            </a:extLst>
          </p:cNvPr>
          <p:cNvSpPr>
            <a:spLocks noGrp="1"/>
          </p:cNvSpPr>
          <p:nvPr>
            <p:ph type="sldNum" sz="quarter" idx="12"/>
          </p:nvPr>
        </p:nvSpPr>
        <p:spPr/>
        <p:txBody>
          <a:bodyPr/>
          <a:lstStyle/>
          <a:p>
            <a:fld id="{4717F247-9ACC-434E-826C-6530C5C7F137}" type="slidenum">
              <a:rPr lang="en-CA" smtClean="0"/>
              <a:t>‹#›</a:t>
            </a:fld>
            <a:endParaRPr lang="en-CA"/>
          </a:p>
        </p:txBody>
      </p:sp>
    </p:spTree>
    <p:extLst>
      <p:ext uri="{BB962C8B-B14F-4D97-AF65-F5344CB8AC3E}">
        <p14:creationId xmlns:p14="http://schemas.microsoft.com/office/powerpoint/2010/main" val="292699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2562-8D6A-4184-9998-06EAF75E4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54B1AF6-3A02-467D-AC53-2242F2FA6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2BE2213-C44D-4EE4-8515-475EAB6B7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A67D84-B043-4E1F-8B7F-3DE3A6C9DD8F}"/>
              </a:ext>
            </a:extLst>
          </p:cNvPr>
          <p:cNvSpPr>
            <a:spLocks noGrp="1"/>
          </p:cNvSpPr>
          <p:nvPr>
            <p:ph type="dt" sz="half" idx="10"/>
          </p:nvPr>
        </p:nvSpPr>
        <p:spPr/>
        <p:txBody>
          <a:bodyPr/>
          <a:lstStyle/>
          <a:p>
            <a:fld id="{991BBF4B-2AA9-4131-80F6-98BA305F9760}" type="datetimeFigureOut">
              <a:rPr lang="en-CA" smtClean="0"/>
              <a:t>2020-06-21</a:t>
            </a:fld>
            <a:endParaRPr lang="en-CA"/>
          </a:p>
        </p:txBody>
      </p:sp>
      <p:sp>
        <p:nvSpPr>
          <p:cNvPr id="6" name="Footer Placeholder 5">
            <a:extLst>
              <a:ext uri="{FF2B5EF4-FFF2-40B4-BE49-F238E27FC236}">
                <a16:creationId xmlns:a16="http://schemas.microsoft.com/office/drawing/2014/main" id="{4B8EC5C4-3E6A-4FC4-B5DE-FD0F3193221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4A8E0A6-BE51-49B9-BD24-04DD096DA6F5}"/>
              </a:ext>
            </a:extLst>
          </p:cNvPr>
          <p:cNvSpPr>
            <a:spLocks noGrp="1"/>
          </p:cNvSpPr>
          <p:nvPr>
            <p:ph type="sldNum" sz="quarter" idx="12"/>
          </p:nvPr>
        </p:nvSpPr>
        <p:spPr/>
        <p:txBody>
          <a:bodyPr/>
          <a:lstStyle/>
          <a:p>
            <a:fld id="{4717F247-9ACC-434E-826C-6530C5C7F137}" type="slidenum">
              <a:rPr lang="en-CA" smtClean="0"/>
              <a:t>‹#›</a:t>
            </a:fld>
            <a:endParaRPr lang="en-CA"/>
          </a:p>
        </p:txBody>
      </p:sp>
    </p:spTree>
    <p:extLst>
      <p:ext uri="{BB962C8B-B14F-4D97-AF65-F5344CB8AC3E}">
        <p14:creationId xmlns:p14="http://schemas.microsoft.com/office/powerpoint/2010/main" val="385486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EA010E-0E30-4B85-A241-3D6021E97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2CBF26C-1D98-4D74-98E2-09F2DC1D6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AA824D-2713-460C-8F40-ACFD0495A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BF4B-2AA9-4131-80F6-98BA305F9760}" type="datetimeFigureOut">
              <a:rPr lang="en-CA" smtClean="0"/>
              <a:t>2020-06-21</a:t>
            </a:fld>
            <a:endParaRPr lang="en-CA"/>
          </a:p>
        </p:txBody>
      </p:sp>
      <p:sp>
        <p:nvSpPr>
          <p:cNvPr id="5" name="Footer Placeholder 4">
            <a:extLst>
              <a:ext uri="{FF2B5EF4-FFF2-40B4-BE49-F238E27FC236}">
                <a16:creationId xmlns:a16="http://schemas.microsoft.com/office/drawing/2014/main" id="{02935882-E5EC-437C-9583-7AE81E20C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1FD78DE-F45F-451C-B0F9-CA95C9C9FA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7F247-9ACC-434E-826C-6530C5C7F137}" type="slidenum">
              <a:rPr lang="en-CA" smtClean="0"/>
              <a:t>‹#›</a:t>
            </a:fld>
            <a:endParaRPr lang="en-CA"/>
          </a:p>
        </p:txBody>
      </p:sp>
    </p:spTree>
    <p:extLst>
      <p:ext uri="{BB962C8B-B14F-4D97-AF65-F5344CB8AC3E}">
        <p14:creationId xmlns:p14="http://schemas.microsoft.com/office/powerpoint/2010/main" val="161737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1DFA7-7E03-4C5E-BB88-56ADD7ADE75B}"/>
              </a:ext>
            </a:extLst>
          </p:cNvPr>
          <p:cNvSpPr>
            <a:spLocks noGrp="1"/>
          </p:cNvSpPr>
          <p:nvPr>
            <p:ph type="title"/>
          </p:nvPr>
        </p:nvSpPr>
        <p:spPr/>
        <p:txBody>
          <a:bodyPr/>
          <a:lstStyle/>
          <a:p>
            <a:pPr algn="ctr"/>
            <a:r>
              <a:rPr lang="en-CA" b="1" dirty="0"/>
              <a:t>Broken Windows (Wilson &amp; </a:t>
            </a:r>
            <a:r>
              <a:rPr lang="en-CA" b="1" dirty="0" err="1"/>
              <a:t>Kelling</a:t>
            </a:r>
            <a:r>
              <a:rPr lang="en-CA" b="1" dirty="0"/>
              <a:t> 1982)</a:t>
            </a:r>
          </a:p>
        </p:txBody>
      </p:sp>
      <p:pic>
        <p:nvPicPr>
          <p:cNvPr id="7" name="Content Placeholder 6">
            <a:extLst>
              <a:ext uri="{FF2B5EF4-FFF2-40B4-BE49-F238E27FC236}">
                <a16:creationId xmlns:a16="http://schemas.microsoft.com/office/drawing/2014/main" id="{A9147AC4-8389-4D4D-BE76-3A72C504D4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7203" y="1825625"/>
            <a:ext cx="5937593" cy="4351338"/>
          </a:xfrm>
        </p:spPr>
      </p:pic>
    </p:spTree>
    <p:extLst>
      <p:ext uri="{BB962C8B-B14F-4D97-AF65-F5344CB8AC3E}">
        <p14:creationId xmlns:p14="http://schemas.microsoft.com/office/powerpoint/2010/main" val="332364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54A3-CF04-4CBB-961A-D825182A0F4C}"/>
              </a:ext>
            </a:extLst>
          </p:cNvPr>
          <p:cNvSpPr>
            <a:spLocks noGrp="1"/>
          </p:cNvSpPr>
          <p:nvPr>
            <p:ph type="title"/>
          </p:nvPr>
        </p:nvSpPr>
        <p:spPr/>
        <p:txBody>
          <a:bodyPr/>
          <a:lstStyle/>
          <a:p>
            <a:r>
              <a:rPr lang="en-CA" dirty="0"/>
              <a:t>Broken Windows core ideas: </a:t>
            </a:r>
          </a:p>
        </p:txBody>
      </p:sp>
      <p:sp>
        <p:nvSpPr>
          <p:cNvPr id="3" name="Content Placeholder 2">
            <a:extLst>
              <a:ext uri="{FF2B5EF4-FFF2-40B4-BE49-F238E27FC236}">
                <a16:creationId xmlns:a16="http://schemas.microsoft.com/office/drawing/2014/main" id="{A95D139E-83B9-4796-A8C7-75889625B1B9}"/>
              </a:ext>
            </a:extLst>
          </p:cNvPr>
          <p:cNvSpPr>
            <a:spLocks noGrp="1"/>
          </p:cNvSpPr>
          <p:nvPr>
            <p:ph idx="1"/>
          </p:nvPr>
        </p:nvSpPr>
        <p:spPr/>
        <p:txBody>
          <a:bodyPr>
            <a:normAutofit/>
          </a:bodyPr>
          <a:lstStyle/>
          <a:p>
            <a:r>
              <a:rPr lang="en-CA" dirty="0"/>
              <a:t>Based on aspects of environmental criminology (including some of what has been called routine activities theory): </a:t>
            </a:r>
          </a:p>
          <a:p>
            <a:endParaRPr lang="en-CA" dirty="0"/>
          </a:p>
          <a:p>
            <a:r>
              <a:rPr lang="en-CA" dirty="0"/>
              <a:t>Crime or lack of crime is based on:</a:t>
            </a:r>
          </a:p>
          <a:p>
            <a:endParaRPr lang="en-CA" dirty="0"/>
          </a:p>
          <a:p>
            <a:r>
              <a:rPr lang="en-CA" dirty="0"/>
              <a:t>Conformity to social norms (whether good or bad)</a:t>
            </a:r>
          </a:p>
          <a:p>
            <a:r>
              <a:rPr lang="en-CA" dirty="0"/>
              <a:t>The presence or absence of guardians who monitor a space</a:t>
            </a:r>
          </a:p>
          <a:p>
            <a:r>
              <a:rPr lang="en-CA" dirty="0"/>
              <a:t>Social signaling and/or signal crimes (crimes that signal space is unguarded). </a:t>
            </a:r>
          </a:p>
          <a:p>
            <a:endParaRPr lang="en-CA" dirty="0"/>
          </a:p>
        </p:txBody>
      </p:sp>
    </p:spTree>
    <p:extLst>
      <p:ext uri="{BB962C8B-B14F-4D97-AF65-F5344CB8AC3E}">
        <p14:creationId xmlns:p14="http://schemas.microsoft.com/office/powerpoint/2010/main" val="140678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10E7-9636-4D61-82BA-23357ED30351}"/>
              </a:ext>
            </a:extLst>
          </p:cNvPr>
          <p:cNvSpPr>
            <a:spLocks noGrp="1"/>
          </p:cNvSpPr>
          <p:nvPr>
            <p:ph type="title"/>
          </p:nvPr>
        </p:nvSpPr>
        <p:spPr/>
        <p:txBody>
          <a:bodyPr/>
          <a:lstStyle/>
          <a:p>
            <a:pPr algn="ctr"/>
            <a:r>
              <a:rPr lang="en-CA" b="1" dirty="0"/>
              <a:t>BW as practiced in New York</a:t>
            </a:r>
          </a:p>
        </p:txBody>
      </p:sp>
      <p:pic>
        <p:nvPicPr>
          <p:cNvPr id="5" name="Content Placeholder 4">
            <a:extLst>
              <a:ext uri="{FF2B5EF4-FFF2-40B4-BE49-F238E27FC236}">
                <a16:creationId xmlns:a16="http://schemas.microsoft.com/office/drawing/2014/main" id="{B7130A82-B057-42B9-BA5E-DA9035FB13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728" y="1469496"/>
            <a:ext cx="9044154" cy="4686207"/>
          </a:xfrm>
        </p:spPr>
      </p:pic>
    </p:spTree>
    <p:extLst>
      <p:ext uri="{BB962C8B-B14F-4D97-AF65-F5344CB8AC3E}">
        <p14:creationId xmlns:p14="http://schemas.microsoft.com/office/powerpoint/2010/main" val="344847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C918-33EE-4149-A0E9-2074B2C98C9B}"/>
              </a:ext>
            </a:extLst>
          </p:cNvPr>
          <p:cNvSpPr>
            <a:spLocks noGrp="1"/>
          </p:cNvSpPr>
          <p:nvPr>
            <p:ph type="title"/>
          </p:nvPr>
        </p:nvSpPr>
        <p:spPr/>
        <p:txBody>
          <a:bodyPr/>
          <a:lstStyle/>
          <a:p>
            <a:pPr algn="ctr"/>
            <a:r>
              <a:rPr lang="en-CA" b="1" dirty="0"/>
              <a:t>BW came to equal ZT</a:t>
            </a:r>
          </a:p>
        </p:txBody>
      </p:sp>
      <p:sp>
        <p:nvSpPr>
          <p:cNvPr id="3" name="Content Placeholder 2">
            <a:extLst>
              <a:ext uri="{FF2B5EF4-FFF2-40B4-BE49-F238E27FC236}">
                <a16:creationId xmlns:a16="http://schemas.microsoft.com/office/drawing/2014/main" id="{2876DF96-177E-4A8D-8034-00FD151E3FCD}"/>
              </a:ext>
            </a:extLst>
          </p:cNvPr>
          <p:cNvSpPr>
            <a:spLocks noGrp="1"/>
          </p:cNvSpPr>
          <p:nvPr>
            <p:ph idx="1"/>
          </p:nvPr>
        </p:nvSpPr>
        <p:spPr/>
        <p:txBody>
          <a:bodyPr/>
          <a:lstStyle/>
          <a:p>
            <a:r>
              <a:rPr lang="en-CA" dirty="0"/>
              <a:t>A ‘get tough on crime approach’ emphasizing strict non-discretionary law enforcement</a:t>
            </a:r>
          </a:p>
          <a:p>
            <a:endParaRPr lang="en-CA" dirty="0"/>
          </a:p>
          <a:p>
            <a:r>
              <a:rPr lang="en-CA" dirty="0"/>
              <a:t>Best example: </a:t>
            </a:r>
          </a:p>
          <a:p>
            <a:pPr marL="0" indent="0">
              <a:buNone/>
            </a:pPr>
            <a:r>
              <a:rPr lang="en-CA" dirty="0"/>
              <a:t>Crackdown policing</a:t>
            </a:r>
          </a:p>
          <a:p>
            <a:pPr marL="0" indent="0">
              <a:buNone/>
            </a:pPr>
            <a:endParaRPr lang="en-CA" dirty="0"/>
          </a:p>
          <a:p>
            <a:pPr marL="0" indent="0">
              <a:buNone/>
            </a:pPr>
            <a:r>
              <a:rPr lang="en-CA" dirty="0"/>
              <a:t>- Wilson and </a:t>
            </a:r>
            <a:r>
              <a:rPr lang="en-CA" dirty="0" err="1"/>
              <a:t>Kelling</a:t>
            </a:r>
            <a:r>
              <a:rPr lang="en-CA" dirty="0"/>
              <a:t> came out and said BW and ZT should NOT be treated as the same and there should be safeguards in place to ensure they are not conflated </a:t>
            </a:r>
            <a:r>
              <a:rPr lang="en-CA"/>
              <a:t>… however … </a:t>
            </a:r>
            <a:endParaRPr lang="en-CA" dirty="0"/>
          </a:p>
          <a:p>
            <a:pPr marL="0" indent="0">
              <a:buNone/>
            </a:pPr>
            <a:endParaRPr lang="en-CA" dirty="0"/>
          </a:p>
        </p:txBody>
      </p:sp>
    </p:spTree>
    <p:extLst>
      <p:ext uri="{BB962C8B-B14F-4D97-AF65-F5344CB8AC3E}">
        <p14:creationId xmlns:p14="http://schemas.microsoft.com/office/powerpoint/2010/main" val="29457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FB7C-8479-4053-99B7-036304EDDB11}"/>
              </a:ext>
            </a:extLst>
          </p:cNvPr>
          <p:cNvSpPr>
            <a:spLocks noGrp="1"/>
          </p:cNvSpPr>
          <p:nvPr>
            <p:ph type="title"/>
          </p:nvPr>
        </p:nvSpPr>
        <p:spPr/>
        <p:txBody>
          <a:bodyPr/>
          <a:lstStyle/>
          <a:p>
            <a:pPr algn="ctr"/>
            <a:r>
              <a:rPr lang="en-CA" b="1" dirty="0"/>
              <a:t>Eric Garner (d. 2014) </a:t>
            </a:r>
          </a:p>
        </p:txBody>
      </p:sp>
      <p:pic>
        <p:nvPicPr>
          <p:cNvPr id="6" name="Content Placeholder 5">
            <a:extLst>
              <a:ext uri="{FF2B5EF4-FFF2-40B4-BE49-F238E27FC236}">
                <a16:creationId xmlns:a16="http://schemas.microsoft.com/office/drawing/2014/main" id="{871A487C-3437-41F3-9380-D1FBA34B59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7684" y="1825625"/>
            <a:ext cx="5796631" cy="4351338"/>
          </a:xfrm>
        </p:spPr>
      </p:pic>
      <p:sp>
        <p:nvSpPr>
          <p:cNvPr id="4" name="Rectangle 3">
            <a:extLst>
              <a:ext uri="{FF2B5EF4-FFF2-40B4-BE49-F238E27FC236}">
                <a16:creationId xmlns:a16="http://schemas.microsoft.com/office/drawing/2014/main" id="{4064C8F1-F72C-409E-A316-17E3B34004C3}"/>
              </a:ext>
            </a:extLst>
          </p:cNvPr>
          <p:cNvSpPr/>
          <p:nvPr/>
        </p:nvSpPr>
        <p:spPr>
          <a:xfrm>
            <a:off x="3559664" y="3244334"/>
            <a:ext cx="184731" cy="369332"/>
          </a:xfrm>
          <a:prstGeom prst="rect">
            <a:avLst/>
          </a:prstGeom>
        </p:spPr>
        <p:txBody>
          <a:bodyPr wrap="none">
            <a:spAutoFit/>
          </a:bodyPr>
          <a:lstStyle/>
          <a:p>
            <a:endParaRPr lang="en-CA" dirty="0"/>
          </a:p>
        </p:txBody>
      </p:sp>
    </p:spTree>
    <p:extLst>
      <p:ext uri="{BB962C8B-B14F-4D97-AF65-F5344CB8AC3E}">
        <p14:creationId xmlns:p14="http://schemas.microsoft.com/office/powerpoint/2010/main" val="187999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8F4-1AD0-4287-9AA4-08646A8590A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72A41DD-5943-4DD8-8BAF-E9F0D183CE6C}"/>
              </a:ext>
            </a:extLst>
          </p:cNvPr>
          <p:cNvSpPr>
            <a:spLocks noGrp="1"/>
          </p:cNvSpPr>
          <p:nvPr>
            <p:ph idx="1"/>
          </p:nvPr>
        </p:nvSpPr>
        <p:spPr/>
        <p:txBody>
          <a:bodyPr/>
          <a:lstStyle/>
          <a:p>
            <a:r>
              <a:rPr lang="en-CA" dirty="0"/>
              <a:t>https://www.youtube.com/watch?v=OWoZ4Mj9028</a:t>
            </a:r>
          </a:p>
          <a:p>
            <a:endParaRPr lang="en-CA" dirty="0"/>
          </a:p>
        </p:txBody>
      </p:sp>
    </p:spTree>
    <p:extLst>
      <p:ext uri="{BB962C8B-B14F-4D97-AF65-F5344CB8AC3E}">
        <p14:creationId xmlns:p14="http://schemas.microsoft.com/office/powerpoint/2010/main" val="312685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F436-7B26-4BC1-9978-5EDBBD77EA97}"/>
              </a:ext>
            </a:extLst>
          </p:cNvPr>
          <p:cNvSpPr>
            <a:spLocks noGrp="1"/>
          </p:cNvSpPr>
          <p:nvPr>
            <p:ph type="title"/>
          </p:nvPr>
        </p:nvSpPr>
        <p:spPr>
          <a:xfrm>
            <a:off x="838200" y="365126"/>
            <a:ext cx="10515600" cy="700104"/>
          </a:xfrm>
        </p:spPr>
        <p:txBody>
          <a:bodyPr/>
          <a:lstStyle/>
          <a:p>
            <a:pPr algn="ctr"/>
            <a:r>
              <a:rPr lang="en-CA" b="1" dirty="0"/>
              <a:t>The Use of Chokeholds in Canada</a:t>
            </a:r>
          </a:p>
        </p:txBody>
      </p:sp>
      <p:sp>
        <p:nvSpPr>
          <p:cNvPr id="3" name="Content Placeholder 2">
            <a:extLst>
              <a:ext uri="{FF2B5EF4-FFF2-40B4-BE49-F238E27FC236}">
                <a16:creationId xmlns:a16="http://schemas.microsoft.com/office/drawing/2014/main" id="{470DA64E-B001-4B55-8362-A1B6BF30BCAA}"/>
              </a:ext>
            </a:extLst>
          </p:cNvPr>
          <p:cNvSpPr>
            <a:spLocks noGrp="1"/>
          </p:cNvSpPr>
          <p:nvPr>
            <p:ph idx="1"/>
          </p:nvPr>
        </p:nvSpPr>
        <p:spPr>
          <a:xfrm>
            <a:off x="838200" y="1159496"/>
            <a:ext cx="10515600" cy="5590095"/>
          </a:xfrm>
        </p:spPr>
        <p:txBody>
          <a:bodyPr>
            <a:normAutofit/>
          </a:bodyPr>
          <a:lstStyle/>
          <a:p>
            <a:pPr marL="0" indent="0">
              <a:buNone/>
            </a:pPr>
            <a:r>
              <a:rPr lang="en-CA" dirty="0"/>
              <a:t>A police officer fighting an unarmed resistor in a deteriorating situation may be tempted to use incapacitation holds to take someone down.</a:t>
            </a:r>
          </a:p>
          <a:p>
            <a:pPr marL="0" indent="0">
              <a:buNone/>
            </a:pPr>
            <a:r>
              <a:rPr lang="en-CA" dirty="0"/>
              <a:t> One method is the chokehold which involves the officer placing his arm against the windpipe of the subject from behind and pressing to cut off air to the lungs. The chokehold was banned by the RCMP for its members in 1979 and by other police services about the same time, as it was too dangerous. </a:t>
            </a:r>
          </a:p>
          <a:p>
            <a:pPr marL="0" indent="0">
              <a:buNone/>
            </a:pPr>
            <a:r>
              <a:rPr lang="en-CA" dirty="0"/>
              <a:t>Too often a chokehold inexpertly applied resulted in serious injury or death. Similarly, the carotid control technique involves an officer from behind using his arms to cut back the flow of blood to the brain and inducing unconsciousness. This is permitted to RCMP members only when their lives or the lives of others are at stake (</a:t>
            </a:r>
            <a:r>
              <a:rPr lang="en-CA" dirty="0" err="1"/>
              <a:t>Beahan</a:t>
            </a:r>
            <a:r>
              <a:rPr lang="en-CA" dirty="0"/>
              <a:t> 2008)</a:t>
            </a:r>
          </a:p>
        </p:txBody>
      </p:sp>
    </p:spTree>
    <p:extLst>
      <p:ext uri="{BB962C8B-B14F-4D97-AF65-F5344CB8AC3E}">
        <p14:creationId xmlns:p14="http://schemas.microsoft.com/office/powerpoint/2010/main" val="169376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9639-3D33-4EB7-A286-B38D0C13A550}"/>
              </a:ext>
            </a:extLst>
          </p:cNvPr>
          <p:cNvSpPr>
            <a:spLocks noGrp="1"/>
          </p:cNvSpPr>
          <p:nvPr>
            <p:ph type="title"/>
          </p:nvPr>
        </p:nvSpPr>
        <p:spPr/>
        <p:txBody>
          <a:bodyPr/>
          <a:lstStyle/>
          <a:p>
            <a:pPr algn="ctr"/>
            <a:r>
              <a:rPr lang="en-CA" b="1" dirty="0"/>
              <a:t>Group activity</a:t>
            </a:r>
          </a:p>
        </p:txBody>
      </p:sp>
      <p:sp>
        <p:nvSpPr>
          <p:cNvPr id="3" name="Content Placeholder 2">
            <a:extLst>
              <a:ext uri="{FF2B5EF4-FFF2-40B4-BE49-F238E27FC236}">
                <a16:creationId xmlns:a16="http://schemas.microsoft.com/office/drawing/2014/main" id="{79F4DAB0-7F5B-4D60-BC56-68C0BB455B7F}"/>
              </a:ext>
            </a:extLst>
          </p:cNvPr>
          <p:cNvSpPr>
            <a:spLocks noGrp="1"/>
          </p:cNvSpPr>
          <p:nvPr>
            <p:ph idx="1"/>
          </p:nvPr>
        </p:nvSpPr>
        <p:spPr/>
        <p:txBody>
          <a:bodyPr>
            <a:normAutofit/>
          </a:bodyPr>
          <a:lstStyle/>
          <a:p>
            <a:pPr>
              <a:lnSpc>
                <a:spcPct val="150000"/>
              </a:lnSpc>
            </a:pPr>
            <a:r>
              <a:rPr lang="en-CA" dirty="0"/>
              <a:t>Is there any way to engage in Broken Windows style policing that focuses on preventing signs of disorder but doesn’t target people?</a:t>
            </a:r>
          </a:p>
          <a:p>
            <a:pPr>
              <a:lnSpc>
                <a:spcPct val="150000"/>
              </a:lnSpc>
            </a:pPr>
            <a:r>
              <a:rPr lang="en-CA" dirty="0"/>
              <a:t>How would you do it? Given some examples?</a:t>
            </a:r>
          </a:p>
          <a:p>
            <a:pPr>
              <a:lnSpc>
                <a:spcPct val="150000"/>
              </a:lnSpc>
            </a:pPr>
            <a:r>
              <a:rPr lang="en-CA" dirty="0"/>
              <a:t>If not, then how do you think police should be focusing their attention in order to deter crime? (feel free to draw on what you’ve </a:t>
            </a:r>
            <a:r>
              <a:rPr lang="en-CA"/>
              <a:t>learned about random </a:t>
            </a:r>
            <a:r>
              <a:rPr lang="en-CA" dirty="0"/>
              <a:t>patrol, rapid response, reactive investigation). </a:t>
            </a:r>
          </a:p>
        </p:txBody>
      </p:sp>
    </p:spTree>
    <p:extLst>
      <p:ext uri="{BB962C8B-B14F-4D97-AF65-F5344CB8AC3E}">
        <p14:creationId xmlns:p14="http://schemas.microsoft.com/office/powerpoint/2010/main" val="3026054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383</Words>
  <Application>Microsoft Office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Broken Windows (Wilson &amp; Kelling 1982)</vt:lpstr>
      <vt:lpstr>Broken Windows core ideas: </vt:lpstr>
      <vt:lpstr>BW as practiced in New York</vt:lpstr>
      <vt:lpstr>BW came to equal ZT</vt:lpstr>
      <vt:lpstr>Eric Garner (d. 2014) </vt:lpstr>
      <vt:lpstr>PowerPoint Presentation</vt:lpstr>
      <vt:lpstr>The Use of Chokeholds in Canada</vt:lpstr>
      <vt:lpstr>Group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Broken Windows (Wilson &amp; Kelling 1982)</dc:title>
  <dc:creator>Laura Huey</dc:creator>
  <cp:lastModifiedBy>Laura Huey</cp:lastModifiedBy>
  <cp:revision>4</cp:revision>
  <dcterms:created xsi:type="dcterms:W3CDTF">2020-06-21T13:41:32Z</dcterms:created>
  <dcterms:modified xsi:type="dcterms:W3CDTF">2020-06-21T15:31:15Z</dcterms:modified>
</cp:coreProperties>
</file>